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Work Sans" pitchFamily="2" charset="0"/>
      <p:regular r:id="rId19"/>
    </p:embeddedFont>
    <p:embeddedFont>
      <p:font typeface="Work Sans Bold" panose="020B0604020202020204" charset="0"/>
      <p:regular r:id="rId20"/>
    </p:embeddedFont>
    <p:embeddedFont>
      <p:font typeface="Work Sans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RP39DHGF5ktk-KvO94E-Qkqv94nRbf29/view?usp=sharing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udaykrishna/TalentFlow-AI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2686050"/>
            <a:chOff x="0" y="0"/>
            <a:chExt cx="4987154" cy="790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7156" cy="790101"/>
            </a:xfrm>
            <a:custGeom>
              <a:avLst/>
              <a:gdLst/>
              <a:ahLst/>
              <a:cxnLst/>
              <a:rect l="l" t="t" r="r" b="b"/>
              <a:pathLst>
                <a:path w="4987156" h="790101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734675" y="7834471"/>
            <a:ext cx="6886575" cy="1785779"/>
            <a:chOff x="0" y="0"/>
            <a:chExt cx="1813748" cy="4703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3748" cy="470329"/>
            </a:xfrm>
            <a:custGeom>
              <a:avLst/>
              <a:gdLst/>
              <a:ahLst/>
              <a:cxnLst/>
              <a:rect l="l" t="t" r="r" b="b"/>
              <a:pathLst>
                <a:path w="1813748" h="470329">
                  <a:moveTo>
                    <a:pt x="44968" y="0"/>
                  </a:moveTo>
                  <a:lnTo>
                    <a:pt x="1768780" y="0"/>
                  </a:lnTo>
                  <a:cubicBezTo>
                    <a:pt x="1780706" y="0"/>
                    <a:pt x="1792144" y="4738"/>
                    <a:pt x="1800577" y="13171"/>
                  </a:cubicBezTo>
                  <a:cubicBezTo>
                    <a:pt x="1809011" y="21604"/>
                    <a:pt x="1813748" y="33042"/>
                    <a:pt x="1813748" y="44968"/>
                  </a:cubicBezTo>
                  <a:lnTo>
                    <a:pt x="1813748" y="425360"/>
                  </a:lnTo>
                  <a:cubicBezTo>
                    <a:pt x="1813748" y="437287"/>
                    <a:pt x="1809011" y="448724"/>
                    <a:pt x="1800577" y="457158"/>
                  </a:cubicBezTo>
                  <a:cubicBezTo>
                    <a:pt x="1792144" y="465591"/>
                    <a:pt x="1780706" y="470329"/>
                    <a:pt x="1768780" y="470329"/>
                  </a:cubicBezTo>
                  <a:lnTo>
                    <a:pt x="44968" y="470329"/>
                  </a:lnTo>
                  <a:cubicBezTo>
                    <a:pt x="33042" y="470329"/>
                    <a:pt x="21604" y="465591"/>
                    <a:pt x="13171" y="457158"/>
                  </a:cubicBezTo>
                  <a:cubicBezTo>
                    <a:pt x="4738" y="448724"/>
                    <a:pt x="0" y="437287"/>
                    <a:pt x="0" y="425360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13748" cy="52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734675" y="3657600"/>
            <a:ext cx="6886575" cy="3872071"/>
            <a:chOff x="0" y="0"/>
            <a:chExt cx="1066911" cy="599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911" cy="599885"/>
            </a:xfrm>
            <a:custGeom>
              <a:avLst/>
              <a:gdLst/>
              <a:ahLst/>
              <a:cxnLst/>
              <a:rect l="l" t="t" r="r" b="b"/>
              <a:pathLst>
                <a:path w="1066911" h="599885">
                  <a:moveTo>
                    <a:pt x="44968" y="0"/>
                  </a:moveTo>
                  <a:lnTo>
                    <a:pt x="1021942" y="0"/>
                  </a:lnTo>
                  <a:cubicBezTo>
                    <a:pt x="1033869" y="0"/>
                    <a:pt x="1045307" y="4738"/>
                    <a:pt x="1053740" y="13171"/>
                  </a:cubicBezTo>
                  <a:cubicBezTo>
                    <a:pt x="1062173" y="21604"/>
                    <a:pt x="1066911" y="33042"/>
                    <a:pt x="1066911" y="44968"/>
                  </a:cubicBezTo>
                  <a:lnTo>
                    <a:pt x="1066911" y="554917"/>
                  </a:lnTo>
                  <a:cubicBezTo>
                    <a:pt x="1066911" y="566843"/>
                    <a:pt x="1062173" y="578281"/>
                    <a:pt x="1053740" y="586714"/>
                  </a:cubicBezTo>
                  <a:cubicBezTo>
                    <a:pt x="1045307" y="595147"/>
                    <a:pt x="1033869" y="599885"/>
                    <a:pt x="1021942" y="599885"/>
                  </a:cubicBezTo>
                  <a:lnTo>
                    <a:pt x="44968" y="599885"/>
                  </a:lnTo>
                  <a:cubicBezTo>
                    <a:pt x="33042" y="599885"/>
                    <a:pt x="21604" y="595147"/>
                    <a:pt x="13171" y="586714"/>
                  </a:cubicBezTo>
                  <a:cubicBezTo>
                    <a:pt x="4738" y="578281"/>
                    <a:pt x="0" y="566843"/>
                    <a:pt x="0" y="554917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-202" r="-20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66750" y="3657600"/>
            <a:ext cx="9763125" cy="5962650"/>
            <a:chOff x="0" y="0"/>
            <a:chExt cx="4083676" cy="2494030"/>
          </a:xfrm>
        </p:grpSpPr>
        <p:sp>
          <p:nvSpPr>
            <p:cNvPr id="10" name="Freeform 10"/>
            <p:cNvSpPr/>
            <p:nvPr/>
          </p:nvSpPr>
          <p:spPr>
            <a:xfrm>
              <a:off x="54483" y="50038"/>
              <a:ext cx="3974583" cy="2394589"/>
            </a:xfrm>
            <a:custGeom>
              <a:avLst/>
              <a:gdLst/>
              <a:ahLst/>
              <a:cxnLst/>
              <a:rect l="l" t="t" r="r" b="b"/>
              <a:pathLst>
                <a:path w="3974583" h="2394589">
                  <a:moveTo>
                    <a:pt x="3886953" y="2394589"/>
                  </a:moveTo>
                  <a:lnTo>
                    <a:pt x="87757" y="2394589"/>
                  </a:lnTo>
                  <a:cubicBezTo>
                    <a:pt x="39370" y="2394589"/>
                    <a:pt x="0" y="2355346"/>
                    <a:pt x="0" y="2306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886826" y="0"/>
                  </a:lnTo>
                  <a:cubicBezTo>
                    <a:pt x="3935213" y="0"/>
                    <a:pt x="3974583" y="39243"/>
                    <a:pt x="3974583" y="87757"/>
                  </a:cubicBezTo>
                  <a:lnTo>
                    <a:pt x="3974583" y="2306832"/>
                  </a:lnTo>
                  <a:cubicBezTo>
                    <a:pt x="3974583" y="2355219"/>
                    <a:pt x="3935340" y="2394589"/>
                    <a:pt x="3886826" y="2394589"/>
                  </a:cubicBezTo>
                  <a:close/>
                </a:path>
              </a:pathLst>
            </a:custGeom>
            <a:blipFill>
              <a:blip r:embed="rId3"/>
              <a:stretch>
                <a:fillRect t="-209" b="-20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4083549" cy="2493903"/>
            </a:xfrm>
            <a:custGeom>
              <a:avLst/>
              <a:gdLst/>
              <a:ahLst/>
              <a:cxnLst/>
              <a:rect l="l" t="t" r="r" b="b"/>
              <a:pathLst>
                <a:path w="4083549" h="2493903">
                  <a:moveTo>
                    <a:pt x="0" y="91567"/>
                  </a:moveTo>
                  <a:lnTo>
                    <a:pt x="0" y="2402337"/>
                  </a:lnTo>
                  <a:cubicBezTo>
                    <a:pt x="0" y="2452882"/>
                    <a:pt x="41021" y="2493903"/>
                    <a:pt x="91567" y="2493903"/>
                  </a:cubicBezTo>
                  <a:lnTo>
                    <a:pt x="3991982" y="2493903"/>
                  </a:lnTo>
                  <a:cubicBezTo>
                    <a:pt x="4042528" y="2493903"/>
                    <a:pt x="4083549" y="2452882"/>
                    <a:pt x="4083549" y="2402337"/>
                  </a:cubicBezTo>
                  <a:lnTo>
                    <a:pt x="4083549" y="91567"/>
                  </a:lnTo>
                  <a:cubicBezTo>
                    <a:pt x="4083549" y="41021"/>
                    <a:pt x="4042528" y="0"/>
                    <a:pt x="3991982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3241793" y="331724"/>
                  </a:moveTo>
                  <a:lnTo>
                    <a:pt x="3900923" y="331724"/>
                  </a:lnTo>
                  <a:cubicBezTo>
                    <a:pt x="3951469" y="331724"/>
                    <a:pt x="3992490" y="372745"/>
                    <a:pt x="3992490" y="423291"/>
                  </a:cubicBezTo>
                  <a:lnTo>
                    <a:pt x="3992490" y="2311277"/>
                  </a:lnTo>
                  <a:cubicBezTo>
                    <a:pt x="3992490" y="2361823"/>
                    <a:pt x="3951469" y="2402844"/>
                    <a:pt x="3900923" y="2402844"/>
                  </a:cubicBezTo>
                  <a:lnTo>
                    <a:pt x="182753" y="2402844"/>
                  </a:lnTo>
                  <a:cubicBezTo>
                    <a:pt x="132207" y="2402844"/>
                    <a:pt x="91186" y="2361823"/>
                    <a:pt x="91186" y="2311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944740" y="91186"/>
                  </a:lnTo>
                  <a:cubicBezTo>
                    <a:pt x="2970775" y="91186"/>
                    <a:pt x="2995667" y="102235"/>
                    <a:pt x="3013066" y="121666"/>
                  </a:cubicBezTo>
                  <a:lnTo>
                    <a:pt x="3173721" y="301244"/>
                  </a:lnTo>
                  <a:cubicBezTo>
                    <a:pt x="3191120" y="320675"/>
                    <a:pt x="3215885" y="331724"/>
                    <a:pt x="3242047" y="331724"/>
                  </a:cubicBezTo>
                  <a:lnTo>
                    <a:pt x="3241793" y="331724"/>
                  </a:lnTo>
                  <a:close/>
                </a:path>
              </a:pathLst>
            </a:custGeom>
            <a:solidFill>
              <a:srgbClr val="0D3BB3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5220953" y="1376364"/>
            <a:ext cx="1266822" cy="1266822"/>
          </a:xfrm>
          <a:custGeom>
            <a:avLst/>
            <a:gdLst/>
            <a:ahLst/>
            <a:cxnLst/>
            <a:rect l="l" t="t" r="r" b="b"/>
            <a:pathLst>
              <a:path w="1266822" h="1266822">
                <a:moveTo>
                  <a:pt x="0" y="0"/>
                </a:moveTo>
                <a:lnTo>
                  <a:pt x="1266822" y="0"/>
                </a:lnTo>
                <a:lnTo>
                  <a:pt x="1266822" y="1266822"/>
                </a:lnTo>
                <a:lnTo>
                  <a:pt x="0" y="126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20434" y="1570221"/>
            <a:ext cx="13424266" cy="103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0"/>
              </a:lnSpc>
            </a:pPr>
            <a:r>
              <a:rPr lang="en-US" sz="8000" b="1" spc="-440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TalentFlow AI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388359" y="8167816"/>
            <a:ext cx="5603210" cy="999890"/>
            <a:chOff x="0" y="0"/>
            <a:chExt cx="7470947" cy="13331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747094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 spc="-165">
                  <a:solidFill>
                    <a:srgbClr val="0D3BB3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Presented by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75962"/>
              <a:ext cx="747094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spc="-16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Tallapalli Uday Krishna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573" y="1028700"/>
            <a:ext cx="16668855" cy="7266517"/>
          </a:xfrm>
          <a:custGeom>
            <a:avLst/>
            <a:gdLst/>
            <a:ahLst/>
            <a:cxnLst/>
            <a:rect l="l" t="t" r="r" b="b"/>
            <a:pathLst>
              <a:path w="16668855" h="7266517">
                <a:moveTo>
                  <a:pt x="0" y="0"/>
                </a:moveTo>
                <a:lnTo>
                  <a:pt x="16668854" y="0"/>
                </a:lnTo>
                <a:lnTo>
                  <a:pt x="16668854" y="7266517"/>
                </a:lnTo>
                <a:lnTo>
                  <a:pt x="0" y="7266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1033" y="305043"/>
            <a:ext cx="15374981" cy="2428100"/>
            <a:chOff x="0" y="0"/>
            <a:chExt cx="4987154" cy="7875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7156" cy="787599"/>
            </a:xfrm>
            <a:custGeom>
              <a:avLst/>
              <a:gdLst/>
              <a:ahLst/>
              <a:cxnLst/>
              <a:rect l="l" t="t" r="r" b="b"/>
              <a:pathLst>
                <a:path w="4987156" h="787599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>
            <a:off x="1467163" y="1855822"/>
            <a:ext cx="14234516" cy="9199056"/>
          </a:xfrm>
          <a:custGeom>
            <a:avLst/>
            <a:gdLst/>
            <a:ahLst/>
            <a:cxnLst/>
            <a:rect l="l" t="t" r="r" b="b"/>
            <a:pathLst>
              <a:path w="14234516" h="9199056">
                <a:moveTo>
                  <a:pt x="0" y="0"/>
                </a:moveTo>
                <a:lnTo>
                  <a:pt x="14234516" y="0"/>
                </a:lnTo>
                <a:lnTo>
                  <a:pt x="14234516" y="9199056"/>
                </a:lnTo>
                <a:lnTo>
                  <a:pt x="0" y="919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09308" y="1065247"/>
            <a:ext cx="14077950" cy="79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00"/>
              </a:lnSpc>
              <a:spcBef>
                <a:spcPct val="0"/>
              </a:spcBef>
            </a:pPr>
            <a:r>
              <a:rPr lang="en-US" sz="6000" b="1" spc="-330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AI-Driven Interview </a:t>
            </a:r>
            <a:r>
              <a:rPr lang="en-US" sz="6000" b="1" u="none" strike="noStrike" spc="-330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Workflow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2686050"/>
            <a:chOff x="0" y="0"/>
            <a:chExt cx="4987154" cy="790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7156" cy="790101"/>
            </a:xfrm>
            <a:custGeom>
              <a:avLst/>
              <a:gdLst/>
              <a:ahLst/>
              <a:cxnLst/>
              <a:rect l="l" t="t" r="r" b="b"/>
              <a:pathLst>
                <a:path w="4987156" h="790101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666750" y="3657600"/>
            <a:ext cx="8324850" cy="5962650"/>
            <a:chOff x="0" y="0"/>
            <a:chExt cx="2192553" cy="15704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2553" cy="1570410"/>
            </a:xfrm>
            <a:custGeom>
              <a:avLst/>
              <a:gdLst/>
              <a:ahLst/>
              <a:cxnLst/>
              <a:rect l="l" t="t" r="r" b="b"/>
              <a:pathLst>
                <a:path w="2192553" h="1570410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1533211"/>
                  </a:lnTo>
                  <a:cubicBezTo>
                    <a:pt x="2192553" y="1543077"/>
                    <a:pt x="2188634" y="1552538"/>
                    <a:pt x="2181658" y="1559514"/>
                  </a:cubicBezTo>
                  <a:cubicBezTo>
                    <a:pt x="2174682" y="1566491"/>
                    <a:pt x="2165220" y="1570410"/>
                    <a:pt x="2155354" y="1570410"/>
                  </a:cubicBezTo>
                  <a:lnTo>
                    <a:pt x="37199" y="1570410"/>
                  </a:lnTo>
                  <a:cubicBezTo>
                    <a:pt x="27333" y="1570410"/>
                    <a:pt x="17872" y="1566491"/>
                    <a:pt x="10895" y="1559514"/>
                  </a:cubicBezTo>
                  <a:cubicBezTo>
                    <a:pt x="3919" y="1552538"/>
                    <a:pt x="0" y="1543077"/>
                    <a:pt x="0" y="1533211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DBE8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92553" cy="162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96400" y="3657600"/>
            <a:ext cx="8334375" cy="2828925"/>
            <a:chOff x="0" y="0"/>
            <a:chExt cx="2195062" cy="7450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95062" cy="745067"/>
            </a:xfrm>
            <a:custGeom>
              <a:avLst/>
              <a:gdLst/>
              <a:ahLst/>
              <a:cxnLst/>
              <a:rect l="l" t="t" r="r" b="b"/>
              <a:pathLst>
                <a:path w="2195062" h="745067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707910"/>
                  </a:lnTo>
                  <a:cubicBezTo>
                    <a:pt x="2195062" y="728431"/>
                    <a:pt x="2178426" y="745067"/>
                    <a:pt x="2157905" y="745067"/>
                  </a:cubicBezTo>
                  <a:lnTo>
                    <a:pt x="37157" y="745067"/>
                  </a:lnTo>
                  <a:cubicBezTo>
                    <a:pt x="16636" y="745067"/>
                    <a:pt x="0" y="728431"/>
                    <a:pt x="0" y="707910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DBE8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195062" cy="802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96400" y="6791325"/>
            <a:ext cx="8334375" cy="2828925"/>
            <a:chOff x="0" y="0"/>
            <a:chExt cx="2195062" cy="7450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95062" cy="745067"/>
            </a:xfrm>
            <a:custGeom>
              <a:avLst/>
              <a:gdLst/>
              <a:ahLst/>
              <a:cxnLst/>
              <a:rect l="l" t="t" r="r" b="b"/>
              <a:pathLst>
                <a:path w="2195062" h="745067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707910"/>
                  </a:lnTo>
                  <a:cubicBezTo>
                    <a:pt x="2195062" y="728431"/>
                    <a:pt x="2178426" y="745067"/>
                    <a:pt x="2157905" y="745067"/>
                  </a:cubicBezTo>
                  <a:lnTo>
                    <a:pt x="37157" y="745067"/>
                  </a:lnTo>
                  <a:cubicBezTo>
                    <a:pt x="16636" y="745067"/>
                    <a:pt x="0" y="728431"/>
                    <a:pt x="0" y="707910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DBE8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195062" cy="802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05025" y="4248150"/>
            <a:ext cx="6141142" cy="1271693"/>
            <a:chOff x="0" y="0"/>
            <a:chExt cx="8188190" cy="16955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818819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Voice Latency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47865"/>
              <a:ext cx="8188190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Real-time voice interactions can suffer from delays, affecting user experience and engagement.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734675" y="4248150"/>
            <a:ext cx="6216102" cy="1271693"/>
            <a:chOff x="0" y="0"/>
            <a:chExt cx="8288136" cy="169559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9050"/>
              <a:ext cx="8288136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PDF Parsing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47865"/>
              <a:ext cx="8288136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Extracting data from PDF resumes presents frequent issues, impacting accuracy and efficiency.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34675" y="7381875"/>
            <a:ext cx="6216102" cy="1271693"/>
            <a:chOff x="0" y="0"/>
            <a:chExt cx="8288136" cy="169559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9050"/>
              <a:ext cx="8288136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De</a:t>
              </a:r>
              <a:r>
                <a:rPr lang="en-US" sz="3000" b="1" u="none" strike="noStrike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ployment &amp; Scaling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47865"/>
              <a:ext cx="8288136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Ensuring smooth multi-user access without compromising speed or reliability.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105025" y="1641475"/>
            <a:ext cx="14077950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9"/>
              </a:lnSpc>
            </a:pPr>
            <a:r>
              <a:rPr lang="en-US" sz="6999" b="1" spc="-384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Challenges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339691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969341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969341" y="7381875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3657600"/>
            <a:ext cx="5448300" cy="5962650"/>
            <a:chOff x="0" y="0"/>
            <a:chExt cx="1434943" cy="15704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943" cy="1570410"/>
            </a:xfrm>
            <a:custGeom>
              <a:avLst/>
              <a:gdLst/>
              <a:ahLst/>
              <a:cxnLst/>
              <a:rect l="l" t="t" r="r" b="b"/>
              <a:pathLst>
                <a:path w="1434943" h="1570410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13571"/>
                  </a:lnTo>
                  <a:cubicBezTo>
                    <a:pt x="1434943" y="1544962"/>
                    <a:pt x="1409495" y="1570410"/>
                    <a:pt x="1378104" y="1570410"/>
                  </a:cubicBezTo>
                  <a:lnTo>
                    <a:pt x="56839" y="1570410"/>
                  </a:lnTo>
                  <a:cubicBezTo>
                    <a:pt x="25448" y="1570410"/>
                    <a:pt x="0" y="1544962"/>
                    <a:pt x="0" y="1513571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34943" cy="1608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05025" y="4248150"/>
            <a:ext cx="3236589" cy="2643293"/>
            <a:chOff x="0" y="0"/>
            <a:chExt cx="4315452" cy="352439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4315452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39"/>
                </a:lnSpc>
                <a:spcBef>
                  <a:spcPct val="0"/>
                </a:spcBef>
              </a:pPr>
              <a:r>
                <a:rPr lang="en-US" sz="2115" b="1" u="none" strike="noStrike" spc="-116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Expanding to Multilingual Support for Global Reach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76465"/>
              <a:ext cx="4315452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12"/>
                </a:lnSpc>
              </a:pPr>
              <a:r>
                <a:rPr lang="en-US" sz="1510" b="1" spc="-83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Enhancing our platform</a:t>
              </a:r>
              <a:r>
                <a:rPr lang="en-US" sz="1510" spc="-83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 will include multiple languages support.</a:t>
              </a:r>
            </a:p>
            <a:p>
              <a:pPr marL="0" lvl="0" indent="0" algn="l">
                <a:lnSpc>
                  <a:spcPts val="1812"/>
                </a:lnSpc>
              </a:pPr>
              <a:endParaRPr lang="en-US" sz="1510" spc="-83">
                <a:solidFill>
                  <a:srgbClr val="0D3BB3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marL="0" lvl="0" indent="0" algn="l">
                <a:lnSpc>
                  <a:spcPts val="1812"/>
                </a:lnSpc>
              </a:pPr>
              <a:r>
                <a:rPr lang="en-US" sz="1510" b="1" spc="-83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Breaking Language Barriers </a:t>
              </a:r>
              <a:r>
                <a:rPr lang="en-US" sz="1510" spc="-83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Enable recruiters and candidates to interact in their preferred language, ensuring inclusivity.</a:t>
              </a:r>
            </a:p>
            <a:p>
              <a:pPr marL="0" lvl="0" indent="0" algn="l">
                <a:lnSpc>
                  <a:spcPts val="1812"/>
                </a:lnSpc>
              </a:pPr>
              <a:endParaRPr lang="en-US" sz="1510" spc="-83">
                <a:solidFill>
                  <a:srgbClr val="0D3BB3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319620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66750" y="666750"/>
            <a:ext cx="16954500" cy="2686050"/>
            <a:chOff x="0" y="0"/>
            <a:chExt cx="4987154" cy="790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87156" cy="790101"/>
            </a:xfrm>
            <a:custGeom>
              <a:avLst/>
              <a:gdLst/>
              <a:ahLst/>
              <a:cxnLst/>
              <a:rect l="l" t="t" r="r" b="b"/>
              <a:pathLst>
                <a:path w="4987156" h="790101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2105025" y="1641475"/>
            <a:ext cx="14077950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9"/>
              </a:lnSpc>
              <a:spcBef>
                <a:spcPct val="0"/>
              </a:spcBef>
            </a:pPr>
            <a:r>
              <a:rPr lang="en-US" sz="6999" b="1" u="none" strike="noStrike" spc="-384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Future Goals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419850" y="3657600"/>
            <a:ext cx="5448300" cy="2828925"/>
            <a:chOff x="0" y="0"/>
            <a:chExt cx="1434943" cy="7450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4943" cy="745067"/>
            </a:xfrm>
            <a:custGeom>
              <a:avLst/>
              <a:gdLst/>
              <a:ahLst/>
              <a:cxnLst/>
              <a:rect l="l" t="t" r="r" b="b"/>
              <a:pathLst>
                <a:path w="1434943" h="74506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88228"/>
                  </a:lnTo>
                  <a:cubicBezTo>
                    <a:pt x="1434943" y="719619"/>
                    <a:pt x="1409495" y="745067"/>
                    <a:pt x="1378104" y="745067"/>
                  </a:cubicBezTo>
                  <a:lnTo>
                    <a:pt x="56839" y="745067"/>
                  </a:lnTo>
                  <a:cubicBezTo>
                    <a:pt x="25448" y="745067"/>
                    <a:pt x="0" y="719619"/>
                    <a:pt x="0" y="68822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34943" cy="783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19850" y="6791325"/>
            <a:ext cx="5448300" cy="2828925"/>
            <a:chOff x="0" y="0"/>
            <a:chExt cx="1434943" cy="7450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4943" cy="745067"/>
            </a:xfrm>
            <a:custGeom>
              <a:avLst/>
              <a:gdLst/>
              <a:ahLst/>
              <a:cxnLst/>
              <a:rect l="l" t="t" r="r" b="b"/>
              <a:pathLst>
                <a:path w="1434943" h="74506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88228"/>
                  </a:lnTo>
                  <a:cubicBezTo>
                    <a:pt x="1434943" y="719619"/>
                    <a:pt x="1409495" y="745067"/>
                    <a:pt x="1378104" y="745067"/>
                  </a:cubicBezTo>
                  <a:lnTo>
                    <a:pt x="56839" y="745067"/>
                  </a:lnTo>
                  <a:cubicBezTo>
                    <a:pt x="25448" y="745067"/>
                    <a:pt x="0" y="719619"/>
                    <a:pt x="0" y="68822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34943" cy="783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58125" y="4248150"/>
            <a:ext cx="3530082" cy="1271693"/>
            <a:chOff x="0" y="0"/>
            <a:chExt cx="4706777" cy="169559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4706777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39"/>
                </a:lnSpc>
                <a:spcBef>
                  <a:spcPct val="0"/>
                </a:spcBef>
              </a:pPr>
              <a:r>
                <a:rPr lang="en-US" sz="2115" b="1" u="none" strike="noStrike" spc="-116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Advanced AI Scoring for Candidate Assessment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76465"/>
              <a:ext cx="470677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12"/>
                </a:lnSpc>
              </a:pPr>
              <a:r>
                <a:rPr lang="en-US" sz="1510" b="1" spc="-83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Implementing AI scoring</a:t>
              </a:r>
              <a:r>
                <a:rPr lang="en-US" sz="1510" spc="-83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 will streamline candidate evaluations effectively.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58125" y="7381875"/>
            <a:ext cx="3530082" cy="1271693"/>
            <a:chOff x="0" y="0"/>
            <a:chExt cx="4706777" cy="169559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4706777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39"/>
                </a:lnSpc>
                <a:spcBef>
                  <a:spcPct val="0"/>
                </a:spcBef>
              </a:pPr>
              <a:r>
                <a:rPr lang="en-US" sz="2115" b="1" u="none" strike="noStrike" spc="-116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Timely Email Notifications for Recruiters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76465"/>
              <a:ext cx="470677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12"/>
                </a:lnSpc>
              </a:pPr>
              <a:r>
                <a:rPr lang="en-US" sz="1510" b="1" spc="-83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Introducing email notifications</a:t>
              </a:r>
              <a:r>
                <a:rPr lang="en-US" sz="1510" spc="-83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 will keep recruiters informed promptly.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7092791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092791" y="7381875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2172950" y="3657600"/>
            <a:ext cx="5448300" cy="2828925"/>
            <a:chOff x="0" y="0"/>
            <a:chExt cx="1434943" cy="7450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34943" cy="745067"/>
            </a:xfrm>
            <a:custGeom>
              <a:avLst/>
              <a:gdLst/>
              <a:ahLst/>
              <a:cxnLst/>
              <a:rect l="l" t="t" r="r" b="b"/>
              <a:pathLst>
                <a:path w="1434943" h="74506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88228"/>
                  </a:lnTo>
                  <a:cubicBezTo>
                    <a:pt x="1434943" y="719619"/>
                    <a:pt x="1409495" y="745067"/>
                    <a:pt x="1378104" y="745067"/>
                  </a:cubicBezTo>
                  <a:lnTo>
                    <a:pt x="56839" y="745067"/>
                  </a:lnTo>
                  <a:cubicBezTo>
                    <a:pt x="25448" y="745067"/>
                    <a:pt x="0" y="719619"/>
                    <a:pt x="0" y="68822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434943" cy="783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16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172950" y="6791325"/>
            <a:ext cx="5448300" cy="2828925"/>
            <a:chOff x="0" y="0"/>
            <a:chExt cx="1434943" cy="74506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34943" cy="745067"/>
            </a:xfrm>
            <a:custGeom>
              <a:avLst/>
              <a:gdLst/>
              <a:ahLst/>
              <a:cxnLst/>
              <a:rect l="l" t="t" r="r" b="b"/>
              <a:pathLst>
                <a:path w="1434943" h="74506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88228"/>
                  </a:lnTo>
                  <a:cubicBezTo>
                    <a:pt x="1434943" y="719619"/>
                    <a:pt x="1409495" y="745067"/>
                    <a:pt x="1378104" y="745067"/>
                  </a:cubicBezTo>
                  <a:lnTo>
                    <a:pt x="56839" y="745067"/>
                  </a:lnTo>
                  <a:cubicBezTo>
                    <a:pt x="25448" y="745067"/>
                    <a:pt x="0" y="719619"/>
                    <a:pt x="0" y="68822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434943" cy="783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16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611225" y="4248150"/>
            <a:ext cx="3405249" cy="1271693"/>
            <a:chOff x="0" y="0"/>
            <a:chExt cx="4540332" cy="1695590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"/>
              <a:ext cx="4540332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39"/>
                </a:lnSpc>
                <a:spcBef>
                  <a:spcPct val="0"/>
                </a:spcBef>
              </a:pPr>
              <a:r>
                <a:rPr lang="en-US" sz="2115" b="1" u="none" strike="noStrike" spc="-116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Seamless Cloud Deployment for Accessibility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076465"/>
              <a:ext cx="454033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12"/>
                </a:lnSpc>
              </a:pPr>
              <a:r>
                <a:rPr lang="en-US" sz="1510" b="1" spc="-83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Utilizing cloud deployment</a:t>
              </a:r>
              <a:r>
                <a:rPr lang="en-US" sz="1510" spc="-83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 will enhance platform accessibility for users.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611225" y="7381875"/>
            <a:ext cx="3405249" cy="1271693"/>
            <a:chOff x="0" y="0"/>
            <a:chExt cx="4540332" cy="1695590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9525"/>
              <a:ext cx="4540332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39"/>
                </a:lnSpc>
                <a:spcBef>
                  <a:spcPct val="0"/>
                </a:spcBef>
              </a:pPr>
              <a:r>
                <a:rPr lang="en-US" sz="2115" b="1" u="none" strike="noStrike" spc="-116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Comprehensive Analytics Dashboard for Insights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076465"/>
              <a:ext cx="454033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12"/>
                </a:lnSpc>
              </a:pPr>
              <a:r>
                <a:rPr lang="en-US" sz="1510" b="1" spc="-83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Building an analytics dashboard</a:t>
              </a:r>
              <a:r>
                <a:rPr lang="en-US" sz="1510" spc="-83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 will provide valuable hiring insights.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12825820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2825820" y="7381875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05025" y="6976957"/>
            <a:ext cx="3236589" cy="1728893"/>
            <a:chOff x="0" y="0"/>
            <a:chExt cx="4315452" cy="2305190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9525"/>
              <a:ext cx="4315452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39"/>
                </a:lnSpc>
                <a:spcBef>
                  <a:spcPct val="0"/>
                </a:spcBef>
              </a:pPr>
              <a:r>
                <a:rPr lang="en-US" sz="2115" b="1" spc="-116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AI-Powere</a:t>
              </a:r>
              <a:r>
                <a:rPr lang="en-US" sz="2115" b="1" u="none" strike="noStrike" spc="-116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 Resume Reuse and Screening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076465"/>
              <a:ext cx="4315452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12"/>
                </a:lnSpc>
              </a:pPr>
              <a:r>
                <a:rPr lang="en-US" sz="1510" spc="-83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Storing resumes in ChromaDB enables matching existing or bench employees to new roles, with AI-driven first-round interviews.</a:t>
              </a:r>
            </a:p>
          </p:txBody>
        </p:sp>
      </p:grpSp>
      <p:sp>
        <p:nvSpPr>
          <p:cNvPr id="44" name="Freeform 44"/>
          <p:cNvSpPr/>
          <p:nvPr/>
        </p:nvSpPr>
        <p:spPr>
          <a:xfrm>
            <a:off x="1319620" y="6976957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1028700"/>
            <a:ext cx="8324850" cy="2879543"/>
            <a:chOff x="0" y="0"/>
            <a:chExt cx="2448748" cy="8470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8751" cy="847017"/>
            </a:xfrm>
            <a:custGeom>
              <a:avLst/>
              <a:gdLst/>
              <a:ahLst/>
              <a:cxnLst/>
              <a:rect l="l" t="t" r="r" b="b"/>
              <a:pathLst>
                <a:path w="2448751" h="847017">
                  <a:moveTo>
                    <a:pt x="2101792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67623"/>
                  </a:lnTo>
                  <a:cubicBezTo>
                    <a:pt x="0" y="604134"/>
                    <a:pt x="13458" y="639363"/>
                    <a:pt x="37800" y="666575"/>
                  </a:cubicBezTo>
                  <a:lnTo>
                    <a:pt x="154967" y="797552"/>
                  </a:lnTo>
                  <a:cubicBezTo>
                    <a:pt x="183122" y="829027"/>
                    <a:pt x="223353" y="847017"/>
                    <a:pt x="265584" y="847015"/>
                  </a:cubicBezTo>
                  <a:lnTo>
                    <a:pt x="2300335" y="847015"/>
                  </a:lnTo>
                  <a:cubicBezTo>
                    <a:pt x="2339697" y="847016"/>
                    <a:pt x="2377447" y="831379"/>
                    <a:pt x="2405281" y="803546"/>
                  </a:cubicBezTo>
                  <a:cubicBezTo>
                    <a:pt x="2433114" y="775713"/>
                    <a:pt x="2448751" y="737963"/>
                    <a:pt x="2448751" y="698601"/>
                  </a:cubicBezTo>
                  <a:lnTo>
                    <a:pt x="2448751" y="366141"/>
                  </a:lnTo>
                  <a:cubicBezTo>
                    <a:pt x="2448751" y="329143"/>
                    <a:pt x="2434932" y="293478"/>
                    <a:pt x="2410002" y="266140"/>
                  </a:cubicBezTo>
                  <a:lnTo>
                    <a:pt x="2211459" y="48414"/>
                  </a:lnTo>
                  <a:cubicBezTo>
                    <a:pt x="2183337" y="17574"/>
                    <a:pt x="2143529" y="0"/>
                    <a:pt x="2101792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2105025" y="1695450"/>
            <a:ext cx="5448300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 b="1" u="none" strike="noStrike" spc="-384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Demo Showcase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49B90-9300-8078-1D07-DB7B9F169E96}"/>
              </a:ext>
            </a:extLst>
          </p:cNvPr>
          <p:cNvSpPr txBox="1"/>
          <p:nvPr/>
        </p:nvSpPr>
        <p:spPr>
          <a:xfrm>
            <a:off x="4038600" y="6057900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https://drive.google.com/file/d/1RP39DHGF5ktk-KvO94E-Qkqv94nRbf29/view?usp=sharing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180322" y="663931"/>
            <a:ext cx="15927356" cy="895913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2686050"/>
            <a:chOff x="0" y="0"/>
            <a:chExt cx="4987154" cy="790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7156" cy="790101"/>
            </a:xfrm>
            <a:custGeom>
              <a:avLst/>
              <a:gdLst/>
              <a:ahLst/>
              <a:cxnLst/>
              <a:rect l="l" t="t" r="r" b="b"/>
              <a:pathLst>
                <a:path w="4987156" h="790101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9296400" y="3657600"/>
            <a:ext cx="8324850" cy="5962650"/>
            <a:chOff x="0" y="0"/>
            <a:chExt cx="2192553" cy="15704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2553" cy="1570410"/>
            </a:xfrm>
            <a:custGeom>
              <a:avLst/>
              <a:gdLst/>
              <a:ahLst/>
              <a:cxnLst/>
              <a:rect l="l" t="t" r="r" b="b"/>
              <a:pathLst>
                <a:path w="2192553" h="1570410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1533211"/>
                  </a:lnTo>
                  <a:cubicBezTo>
                    <a:pt x="2192553" y="1543077"/>
                    <a:pt x="2188634" y="1552538"/>
                    <a:pt x="2181658" y="1559514"/>
                  </a:cubicBezTo>
                  <a:cubicBezTo>
                    <a:pt x="2174682" y="1566491"/>
                    <a:pt x="2165220" y="1570410"/>
                    <a:pt x="2155354" y="1570410"/>
                  </a:cubicBezTo>
                  <a:lnTo>
                    <a:pt x="37199" y="1570410"/>
                  </a:lnTo>
                  <a:cubicBezTo>
                    <a:pt x="27333" y="1570410"/>
                    <a:pt x="17872" y="1566491"/>
                    <a:pt x="10895" y="1559514"/>
                  </a:cubicBezTo>
                  <a:cubicBezTo>
                    <a:pt x="3919" y="1552538"/>
                    <a:pt x="0" y="1543077"/>
                    <a:pt x="0" y="1533211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92553" cy="162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969341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69341" y="6038952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69341" y="7829754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5609" y="3715818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20434" y="1570221"/>
            <a:ext cx="13424266" cy="103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0"/>
              </a:lnSpc>
            </a:pPr>
            <a:r>
              <a:rPr lang="en-US" sz="8000" b="1" spc="-440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Thank You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734675" y="4248150"/>
            <a:ext cx="5448300" cy="855345"/>
            <a:chOff x="0" y="0"/>
            <a:chExt cx="7264400" cy="11404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72644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Email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8655"/>
              <a:ext cx="72644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tallapalliudaykrishna@gmail.com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34675" y="6038952"/>
            <a:ext cx="5448300" cy="855345"/>
            <a:chOff x="0" y="0"/>
            <a:chExt cx="7264400" cy="11404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72644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GitHub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68655"/>
              <a:ext cx="72644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 u="sng" spc="-115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  <a:hlinkClick r:id="rId5" tooltip="https://github.com/tudaykrishna/TalentFlow-AI"/>
                </a:rPr>
                <a:t>TalentFlow-Al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34675" y="7829550"/>
            <a:ext cx="5448300" cy="838835"/>
            <a:chOff x="0" y="0"/>
            <a:chExt cx="7264400" cy="111844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72644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Phone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59130"/>
              <a:ext cx="7264400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spc="-110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+91-8590435974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3657600"/>
            <a:ext cx="8324850" cy="5962650"/>
            <a:chOff x="0" y="0"/>
            <a:chExt cx="2192553" cy="15704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2553" cy="1570410"/>
            </a:xfrm>
            <a:custGeom>
              <a:avLst/>
              <a:gdLst/>
              <a:ahLst/>
              <a:cxnLst/>
              <a:rect l="l" t="t" r="r" b="b"/>
              <a:pathLst>
                <a:path w="2192553" h="1570410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1533211"/>
                  </a:lnTo>
                  <a:cubicBezTo>
                    <a:pt x="2192553" y="1543077"/>
                    <a:pt x="2188634" y="1552538"/>
                    <a:pt x="2181658" y="1559514"/>
                  </a:cubicBezTo>
                  <a:cubicBezTo>
                    <a:pt x="2174682" y="1566491"/>
                    <a:pt x="2165220" y="1570410"/>
                    <a:pt x="2155354" y="1570410"/>
                  </a:cubicBezTo>
                  <a:lnTo>
                    <a:pt x="37199" y="1570410"/>
                  </a:lnTo>
                  <a:cubicBezTo>
                    <a:pt x="27333" y="1570410"/>
                    <a:pt x="17872" y="1566491"/>
                    <a:pt x="10895" y="1559514"/>
                  </a:cubicBezTo>
                  <a:cubicBezTo>
                    <a:pt x="3919" y="1552538"/>
                    <a:pt x="0" y="1543077"/>
                    <a:pt x="0" y="1533211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DBE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92553" cy="162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3657600"/>
            <a:ext cx="8334375" cy="5962650"/>
            <a:chOff x="0" y="0"/>
            <a:chExt cx="2195062" cy="15704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5062" cy="1570410"/>
            </a:xfrm>
            <a:custGeom>
              <a:avLst/>
              <a:gdLst/>
              <a:ahLst/>
              <a:cxnLst/>
              <a:rect l="l" t="t" r="r" b="b"/>
              <a:pathLst>
                <a:path w="2195062" h="1570410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1533253"/>
                  </a:lnTo>
                  <a:cubicBezTo>
                    <a:pt x="2195062" y="1553774"/>
                    <a:pt x="2178426" y="1570410"/>
                    <a:pt x="2157905" y="1570410"/>
                  </a:cubicBezTo>
                  <a:lnTo>
                    <a:pt x="37157" y="1570410"/>
                  </a:lnTo>
                  <a:cubicBezTo>
                    <a:pt x="16636" y="1570410"/>
                    <a:pt x="0" y="1553774"/>
                    <a:pt x="0" y="1533253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DBE8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95062" cy="162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750" y="666750"/>
            <a:ext cx="16954500" cy="2686050"/>
            <a:chOff x="0" y="0"/>
            <a:chExt cx="4987154" cy="790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87156" cy="790101"/>
            </a:xfrm>
            <a:custGeom>
              <a:avLst/>
              <a:gdLst/>
              <a:ahLst/>
              <a:cxnLst/>
              <a:rect l="l" t="t" r="r" b="b"/>
              <a:pathLst>
                <a:path w="4987156" h="790101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105025" y="4248150"/>
            <a:ext cx="5448300" cy="1728893"/>
            <a:chOff x="0" y="0"/>
            <a:chExt cx="7264400" cy="23051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7264400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Slow Manual Processes in Recruitment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57465"/>
              <a:ext cx="7264400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b="1" spc="-115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Inefficiencies</a:t>
              </a: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 - traditional hiring leads to delays and frustration.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34675" y="4248150"/>
            <a:ext cx="5448300" cy="1271693"/>
            <a:chOff x="0" y="0"/>
            <a:chExt cx="7264400" cy="16955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72644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Recruiter Fatigue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47865"/>
              <a:ext cx="7264400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b="1" spc="-115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Exhaustion </a:t>
              </a: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complicate decision-making, hindering fair assessments.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05025" y="1641475"/>
            <a:ext cx="14077950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9"/>
              </a:lnSpc>
            </a:pPr>
            <a:r>
              <a:rPr lang="en-US" sz="6999" b="1" u="none" strike="noStrike" spc="-384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Business Challenges</a:t>
            </a:r>
          </a:p>
        </p:txBody>
      </p:sp>
      <p:sp>
        <p:nvSpPr>
          <p:cNvPr id="17" name="Freeform 17"/>
          <p:cNvSpPr/>
          <p:nvPr/>
        </p:nvSpPr>
        <p:spPr>
          <a:xfrm>
            <a:off x="9868526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39691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1069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734675" y="7085490"/>
            <a:ext cx="5448300" cy="1586018"/>
            <a:chOff x="0" y="0"/>
            <a:chExt cx="7264400" cy="211469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9050"/>
              <a:ext cx="72644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In</a:t>
              </a:r>
              <a:r>
                <a:rPr lang="en-US" sz="3000" b="1" u="none" strike="noStrike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consistent Job Descriptions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47865"/>
              <a:ext cx="7264400" cy="126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Inconsistent job descriptions confuse candidates and reduce applications due to poor tone, clarity, and structure.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9868526" y="708549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5" y="0"/>
                </a:lnTo>
                <a:lnTo>
                  <a:pt x="460535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205839" y="7260802"/>
            <a:ext cx="5448300" cy="2043218"/>
            <a:chOff x="0" y="0"/>
            <a:chExt cx="7264400" cy="272429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9050"/>
              <a:ext cx="7264400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Resume Overload and Low Efficiency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57465"/>
              <a:ext cx="7264400" cy="126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Recruiters waste hours going through piles of resumes, causing slow hiring and missed talent.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339691" y="7260802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2686050"/>
            <a:chOff x="0" y="0"/>
            <a:chExt cx="4987154" cy="790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7156" cy="790101"/>
            </a:xfrm>
            <a:custGeom>
              <a:avLst/>
              <a:gdLst/>
              <a:ahLst/>
              <a:cxnLst/>
              <a:rect l="l" t="t" r="r" b="b"/>
              <a:pathLst>
                <a:path w="4987156" h="790101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2105025" y="1641475"/>
            <a:ext cx="12639675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9"/>
              </a:lnSpc>
            </a:pPr>
            <a:r>
              <a:rPr lang="en-US" sz="6999" b="1" u="none" strike="noStrike" spc="-384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Real-World Challenges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429375" y="3657600"/>
            <a:ext cx="5448300" cy="5962650"/>
            <a:chOff x="0" y="0"/>
            <a:chExt cx="1434943" cy="15704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4943" cy="1570410"/>
            </a:xfrm>
            <a:custGeom>
              <a:avLst/>
              <a:gdLst/>
              <a:ahLst/>
              <a:cxnLst/>
              <a:rect l="l" t="t" r="r" b="b"/>
              <a:pathLst>
                <a:path w="1434943" h="1570410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13571"/>
                  </a:lnTo>
                  <a:cubicBezTo>
                    <a:pt x="1434943" y="1544962"/>
                    <a:pt x="1409495" y="1570410"/>
                    <a:pt x="1378104" y="1570410"/>
                  </a:cubicBezTo>
                  <a:lnTo>
                    <a:pt x="56839" y="1570410"/>
                  </a:lnTo>
                  <a:cubicBezTo>
                    <a:pt x="25448" y="1570410"/>
                    <a:pt x="0" y="1544962"/>
                    <a:pt x="0" y="1513571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34943" cy="162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750" y="3657600"/>
            <a:ext cx="5448300" cy="5962650"/>
            <a:chOff x="0" y="0"/>
            <a:chExt cx="1434943" cy="15704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4943" cy="1570410"/>
            </a:xfrm>
            <a:custGeom>
              <a:avLst/>
              <a:gdLst/>
              <a:ahLst/>
              <a:cxnLst/>
              <a:rect l="l" t="t" r="r" b="b"/>
              <a:pathLst>
                <a:path w="1434943" h="1570410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13571"/>
                  </a:lnTo>
                  <a:cubicBezTo>
                    <a:pt x="1434943" y="1544962"/>
                    <a:pt x="1409495" y="1570410"/>
                    <a:pt x="1378104" y="1570410"/>
                  </a:cubicBezTo>
                  <a:lnTo>
                    <a:pt x="56839" y="1570410"/>
                  </a:lnTo>
                  <a:cubicBezTo>
                    <a:pt x="25448" y="1570410"/>
                    <a:pt x="0" y="1544962"/>
                    <a:pt x="0" y="1513571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34943" cy="162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58125" y="4248150"/>
            <a:ext cx="3530082" cy="2043218"/>
            <a:chOff x="0" y="0"/>
            <a:chExt cx="4706777" cy="272429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9050"/>
              <a:ext cx="4706777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Inconsistent Evaluations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57465"/>
              <a:ext cx="4706777" cy="126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Assessments vary widely, leading to </a:t>
              </a:r>
              <a:r>
                <a:rPr lang="en-US" sz="2100" b="1" spc="-115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biased hiring decisions</a:t>
              </a: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05025" y="4248150"/>
            <a:ext cx="3530082" cy="2043218"/>
            <a:chOff x="0" y="0"/>
            <a:chExt cx="4706777" cy="272429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4706777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High Volume of Resumes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57465"/>
              <a:ext cx="4706777" cy="126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Recruiters face an overwhelming </a:t>
              </a:r>
              <a:r>
                <a:rPr lang="en-US" sz="2100" b="1" spc="-115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influx of applications</a:t>
              </a: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 daily.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7092791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39691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172950" y="3657600"/>
            <a:ext cx="5448300" cy="5962650"/>
            <a:chOff x="0" y="0"/>
            <a:chExt cx="1434943" cy="1570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34943" cy="1570410"/>
            </a:xfrm>
            <a:custGeom>
              <a:avLst/>
              <a:gdLst/>
              <a:ahLst/>
              <a:cxnLst/>
              <a:rect l="l" t="t" r="r" b="b"/>
              <a:pathLst>
                <a:path w="1434943" h="1570410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13571"/>
                  </a:lnTo>
                  <a:cubicBezTo>
                    <a:pt x="1434943" y="1544962"/>
                    <a:pt x="1409495" y="1570410"/>
                    <a:pt x="1378104" y="1570410"/>
                  </a:cubicBezTo>
                  <a:lnTo>
                    <a:pt x="56839" y="1570410"/>
                  </a:lnTo>
                  <a:cubicBezTo>
                    <a:pt x="25448" y="1570410"/>
                    <a:pt x="0" y="1544962"/>
                    <a:pt x="0" y="1513571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434943" cy="162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11225" y="4248150"/>
            <a:ext cx="3405249" cy="2357543"/>
            <a:chOff x="0" y="0"/>
            <a:chExt cx="4540332" cy="314339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4540332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165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Slow Hiring Processes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457465"/>
              <a:ext cx="4540332" cy="168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Lengthy recruitment cycles affect </a:t>
              </a:r>
              <a:r>
                <a:rPr lang="en-US" sz="2100" b="1" spc="-115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candidate engagement and satisfaction</a:t>
              </a: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.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2825820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8324850" cy="8953500"/>
            <a:chOff x="0" y="0"/>
            <a:chExt cx="2448748" cy="2633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8751" cy="2633666"/>
            </a:xfrm>
            <a:custGeom>
              <a:avLst/>
              <a:gdLst/>
              <a:ahLst/>
              <a:cxnLst/>
              <a:rect l="l" t="t" r="r" b="b"/>
              <a:pathLst>
                <a:path w="2448751" h="2633666">
                  <a:moveTo>
                    <a:pt x="2101792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2354273"/>
                  </a:lnTo>
                  <a:cubicBezTo>
                    <a:pt x="0" y="2390784"/>
                    <a:pt x="13458" y="2426013"/>
                    <a:pt x="37800" y="2453225"/>
                  </a:cubicBezTo>
                  <a:lnTo>
                    <a:pt x="154967" y="2584201"/>
                  </a:lnTo>
                  <a:cubicBezTo>
                    <a:pt x="183122" y="2615677"/>
                    <a:pt x="223353" y="2633666"/>
                    <a:pt x="265584" y="2633665"/>
                  </a:cubicBezTo>
                  <a:lnTo>
                    <a:pt x="2300335" y="2633665"/>
                  </a:lnTo>
                  <a:cubicBezTo>
                    <a:pt x="2339697" y="2633666"/>
                    <a:pt x="2377447" y="2618029"/>
                    <a:pt x="2405281" y="2590196"/>
                  </a:cubicBezTo>
                  <a:cubicBezTo>
                    <a:pt x="2433114" y="2562363"/>
                    <a:pt x="2448751" y="2524613"/>
                    <a:pt x="2448751" y="2485251"/>
                  </a:cubicBezTo>
                  <a:lnTo>
                    <a:pt x="2448751" y="366141"/>
                  </a:lnTo>
                  <a:cubicBezTo>
                    <a:pt x="2448751" y="329143"/>
                    <a:pt x="2434932" y="293478"/>
                    <a:pt x="2410002" y="266140"/>
                  </a:cubicBezTo>
                  <a:lnTo>
                    <a:pt x="2211459" y="48414"/>
                  </a:lnTo>
                  <a:cubicBezTo>
                    <a:pt x="2183337" y="17574"/>
                    <a:pt x="2143529" y="0"/>
                    <a:pt x="2101792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9296400" y="666750"/>
            <a:ext cx="8324850" cy="8953500"/>
            <a:chOff x="0" y="0"/>
            <a:chExt cx="2192553" cy="23581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2553" cy="2358124"/>
            </a:xfrm>
            <a:custGeom>
              <a:avLst/>
              <a:gdLst/>
              <a:ahLst/>
              <a:cxnLst/>
              <a:rect l="l" t="t" r="r" b="b"/>
              <a:pathLst>
                <a:path w="2192553" h="2358124">
                  <a:moveTo>
                    <a:pt x="51149" y="0"/>
                  </a:moveTo>
                  <a:lnTo>
                    <a:pt x="2141404" y="0"/>
                  </a:lnTo>
                  <a:cubicBezTo>
                    <a:pt x="2154970" y="0"/>
                    <a:pt x="2167980" y="5389"/>
                    <a:pt x="2177572" y="14981"/>
                  </a:cubicBezTo>
                  <a:cubicBezTo>
                    <a:pt x="2187164" y="24573"/>
                    <a:pt x="2192553" y="37583"/>
                    <a:pt x="2192553" y="51149"/>
                  </a:cubicBezTo>
                  <a:lnTo>
                    <a:pt x="2192553" y="2306975"/>
                  </a:lnTo>
                  <a:cubicBezTo>
                    <a:pt x="2192553" y="2320540"/>
                    <a:pt x="2187164" y="2333550"/>
                    <a:pt x="2177572" y="2343142"/>
                  </a:cubicBezTo>
                  <a:cubicBezTo>
                    <a:pt x="2167980" y="2352735"/>
                    <a:pt x="2154970" y="2358124"/>
                    <a:pt x="2141404" y="2358124"/>
                  </a:cubicBezTo>
                  <a:lnTo>
                    <a:pt x="51149" y="2358124"/>
                  </a:lnTo>
                  <a:cubicBezTo>
                    <a:pt x="37583" y="2358124"/>
                    <a:pt x="24573" y="2352735"/>
                    <a:pt x="14981" y="2343142"/>
                  </a:cubicBezTo>
                  <a:cubicBezTo>
                    <a:pt x="5389" y="2333550"/>
                    <a:pt x="0" y="2320540"/>
                    <a:pt x="0" y="2306975"/>
                  </a:cubicBezTo>
                  <a:lnTo>
                    <a:pt x="0" y="51149"/>
                  </a:lnTo>
                  <a:cubicBezTo>
                    <a:pt x="0" y="37583"/>
                    <a:pt x="5389" y="24573"/>
                    <a:pt x="14981" y="14981"/>
                  </a:cubicBezTo>
                  <a:cubicBezTo>
                    <a:pt x="24573" y="5389"/>
                    <a:pt x="37583" y="0"/>
                    <a:pt x="51149" y="0"/>
                  </a:cubicBezTo>
                  <a:close/>
                </a:path>
              </a:pathLst>
            </a:custGeom>
            <a:solidFill>
              <a:srgbClr val="1A56D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92553" cy="2415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81936" y="1190507"/>
            <a:ext cx="7153778" cy="7905985"/>
            <a:chOff x="0" y="0"/>
            <a:chExt cx="1935901" cy="21394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5903" cy="2139471"/>
            </a:xfrm>
            <a:custGeom>
              <a:avLst/>
              <a:gdLst/>
              <a:ahLst/>
              <a:cxnLst/>
              <a:rect l="l" t="t" r="r" b="b"/>
              <a:pathLst>
                <a:path w="1935903" h="2139471">
                  <a:moveTo>
                    <a:pt x="1448460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1961798"/>
                  </a:lnTo>
                  <a:cubicBezTo>
                    <a:pt x="0" y="2059924"/>
                    <a:pt x="79547" y="2139471"/>
                    <a:pt x="177673" y="2139471"/>
                  </a:cubicBezTo>
                  <a:lnTo>
                    <a:pt x="1758230" y="2139471"/>
                  </a:lnTo>
                  <a:cubicBezTo>
                    <a:pt x="1856356" y="2139471"/>
                    <a:pt x="1935903" y="2059924"/>
                    <a:pt x="1935903" y="1961798"/>
                  </a:cubicBezTo>
                  <a:lnTo>
                    <a:pt x="1935903" y="523958"/>
                  </a:lnTo>
                  <a:cubicBezTo>
                    <a:pt x="1935903" y="480251"/>
                    <a:pt x="1919793" y="438079"/>
                    <a:pt x="1890654" y="405503"/>
                  </a:cubicBezTo>
                  <a:lnTo>
                    <a:pt x="1580877" y="59214"/>
                  </a:lnTo>
                  <a:cubicBezTo>
                    <a:pt x="1547173" y="21536"/>
                    <a:pt x="1499013" y="0"/>
                    <a:pt x="1448460" y="0"/>
                  </a:cubicBezTo>
                  <a:close/>
                </a:path>
              </a:pathLst>
            </a:custGeom>
            <a:blipFill>
              <a:blip r:embed="rId2"/>
              <a:stretch>
                <a:fillRect t="-130" b="-1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105025" y="1562100"/>
            <a:ext cx="5448300" cy="5269338"/>
            <a:chOff x="0" y="0"/>
            <a:chExt cx="7264400" cy="7025784"/>
          </a:xfrm>
        </p:grpSpPr>
        <p:sp>
          <p:nvSpPr>
            <p:cNvPr id="10" name="TextBox 10"/>
            <p:cNvSpPr txBox="1"/>
            <p:nvPr/>
          </p:nvSpPr>
          <p:spPr>
            <a:xfrm>
              <a:off x="50129" y="4746769"/>
              <a:ext cx="7214271" cy="2279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TalentFlow AI enhances recruitment efficiency through automated resume screening, job description generation, and AI-driven interviews, helping recruiters save time and reduce manual effort in the hiring process.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350"/>
              <a:ext cx="7264400" cy="246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99"/>
                </a:lnSpc>
              </a:pPr>
              <a:r>
                <a:rPr lang="en-US" sz="6999" b="1" u="none" strike="noStrike" spc="-384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About TalentFlow AI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919027"/>
              <a:ext cx="7264400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u="none" strike="noStrike" spc="-165">
                  <a:solidFill>
                    <a:srgbClr val="1A56DB"/>
                  </a:solidFill>
                  <a:latin typeface="Work Sans"/>
                  <a:ea typeface="Work Sans"/>
                  <a:cs typeface="Work Sans"/>
                  <a:sym typeface="Work Sans"/>
                </a:rPr>
                <a:t>Streamlining recruitment with innovative solutions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3657600"/>
            <a:ext cx="5448300" cy="2828925"/>
            <a:chOff x="0" y="0"/>
            <a:chExt cx="1434943" cy="745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943" cy="745067"/>
            </a:xfrm>
            <a:custGeom>
              <a:avLst/>
              <a:gdLst/>
              <a:ahLst/>
              <a:cxnLst/>
              <a:rect l="l" t="t" r="r" b="b"/>
              <a:pathLst>
                <a:path w="1434943" h="74506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88228"/>
                  </a:lnTo>
                  <a:cubicBezTo>
                    <a:pt x="1434943" y="719619"/>
                    <a:pt x="1409495" y="745067"/>
                    <a:pt x="1378104" y="745067"/>
                  </a:cubicBezTo>
                  <a:lnTo>
                    <a:pt x="56839" y="745067"/>
                  </a:lnTo>
                  <a:cubicBezTo>
                    <a:pt x="25448" y="745067"/>
                    <a:pt x="0" y="719619"/>
                    <a:pt x="0" y="68822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34943" cy="792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2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05025" y="4248150"/>
            <a:ext cx="3236589" cy="1747943"/>
            <a:chOff x="0" y="0"/>
            <a:chExt cx="4315452" cy="233059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4315452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4"/>
                </a:lnSpc>
                <a:spcBef>
                  <a:spcPct val="0"/>
                </a:spcBef>
              </a:pPr>
              <a:r>
                <a:rPr lang="en-US" sz="2553" b="1" u="none" strike="noStrike" spc="-140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FastAPI: The Backbone of the Platform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62265"/>
              <a:ext cx="431545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2"/>
                </a:lnSpc>
              </a:pPr>
              <a:r>
                <a:rPr lang="en-US" sz="1393" spc="-76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FastAPI enables </a:t>
              </a:r>
              <a:r>
                <a:rPr lang="en-US" sz="1393" b="1" spc="-76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fast and efficient</a:t>
              </a:r>
              <a:r>
                <a:rPr lang="en-US" sz="1393" spc="-76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 API development for integration.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319620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66750" y="666750"/>
            <a:ext cx="16954500" cy="2686050"/>
            <a:chOff x="0" y="0"/>
            <a:chExt cx="4987154" cy="790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87156" cy="790101"/>
            </a:xfrm>
            <a:custGeom>
              <a:avLst/>
              <a:gdLst/>
              <a:ahLst/>
              <a:cxnLst/>
              <a:rect l="l" t="t" r="r" b="b"/>
              <a:pathLst>
                <a:path w="4987156" h="790101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2105025" y="1641475"/>
            <a:ext cx="14077950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9"/>
              </a:lnSpc>
              <a:spcBef>
                <a:spcPct val="0"/>
              </a:spcBef>
            </a:pPr>
            <a:r>
              <a:rPr lang="en-US" sz="6999" b="1" u="none" strike="noStrike" spc="-384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Tools 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419850" y="3657600"/>
            <a:ext cx="5448300" cy="2828925"/>
            <a:chOff x="0" y="0"/>
            <a:chExt cx="1434943" cy="7450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4943" cy="745067"/>
            </a:xfrm>
            <a:custGeom>
              <a:avLst/>
              <a:gdLst/>
              <a:ahLst/>
              <a:cxnLst/>
              <a:rect l="l" t="t" r="r" b="b"/>
              <a:pathLst>
                <a:path w="1434943" h="74506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88228"/>
                  </a:lnTo>
                  <a:cubicBezTo>
                    <a:pt x="1434943" y="719619"/>
                    <a:pt x="1409495" y="745067"/>
                    <a:pt x="1378104" y="745067"/>
                  </a:cubicBezTo>
                  <a:lnTo>
                    <a:pt x="56839" y="745067"/>
                  </a:lnTo>
                  <a:cubicBezTo>
                    <a:pt x="25448" y="745067"/>
                    <a:pt x="0" y="719619"/>
                    <a:pt x="0" y="68822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434943" cy="792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2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19850" y="6791325"/>
            <a:ext cx="5448300" cy="2828925"/>
            <a:chOff x="0" y="0"/>
            <a:chExt cx="1434943" cy="7450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4943" cy="745067"/>
            </a:xfrm>
            <a:custGeom>
              <a:avLst/>
              <a:gdLst/>
              <a:ahLst/>
              <a:cxnLst/>
              <a:rect l="l" t="t" r="r" b="b"/>
              <a:pathLst>
                <a:path w="1434943" h="74506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88228"/>
                  </a:lnTo>
                  <a:cubicBezTo>
                    <a:pt x="1434943" y="719619"/>
                    <a:pt x="1409495" y="745067"/>
                    <a:pt x="1378104" y="745067"/>
                  </a:cubicBezTo>
                  <a:lnTo>
                    <a:pt x="56839" y="745067"/>
                  </a:lnTo>
                  <a:cubicBezTo>
                    <a:pt x="25448" y="745067"/>
                    <a:pt x="0" y="719619"/>
                    <a:pt x="0" y="68822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34943" cy="792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2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58125" y="4248150"/>
            <a:ext cx="3530082" cy="1366943"/>
            <a:chOff x="0" y="0"/>
            <a:chExt cx="4706777" cy="182259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4706777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4"/>
                </a:lnSpc>
                <a:spcBef>
                  <a:spcPct val="0"/>
                </a:spcBef>
              </a:pPr>
              <a:r>
                <a:rPr lang="en-US" sz="2553" b="1" u="none" strike="noStrike" spc="-140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Streamlit: User-Friendly Frontend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254265"/>
              <a:ext cx="4706777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2"/>
                </a:lnSpc>
              </a:pPr>
              <a:r>
                <a:rPr lang="en-US" sz="1393" spc="-76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Streamlit simplifies building interactive web applications for users.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58125" y="7381875"/>
            <a:ext cx="3530082" cy="1366943"/>
            <a:chOff x="0" y="0"/>
            <a:chExt cx="4706777" cy="182259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4706777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4"/>
                </a:lnSpc>
                <a:spcBef>
                  <a:spcPct val="0"/>
                </a:spcBef>
              </a:pPr>
              <a:r>
                <a:rPr lang="en-US" sz="2553" b="1" u="none" strike="noStrike" spc="-140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Azure OpenAI: Advanced AI Capabilities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254265"/>
              <a:ext cx="4706777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2"/>
                </a:lnSpc>
              </a:pPr>
              <a:r>
                <a:rPr lang="en-US" sz="1393" spc="-76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Azure OpenAI offers powerful </a:t>
              </a:r>
              <a:r>
                <a:rPr lang="en-US" sz="1393" b="1" spc="-76">
                  <a:solidFill>
                    <a:srgbClr val="0D3BB3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natural language processing</a:t>
              </a:r>
              <a:r>
                <a:rPr lang="en-US" sz="1393" spc="-76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 features for automation.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7092791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092791" y="7381875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2172950" y="3657600"/>
            <a:ext cx="5448300" cy="2828925"/>
            <a:chOff x="0" y="0"/>
            <a:chExt cx="1434943" cy="7450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34943" cy="745067"/>
            </a:xfrm>
            <a:custGeom>
              <a:avLst/>
              <a:gdLst/>
              <a:ahLst/>
              <a:cxnLst/>
              <a:rect l="l" t="t" r="r" b="b"/>
              <a:pathLst>
                <a:path w="1434943" h="74506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88228"/>
                  </a:lnTo>
                  <a:cubicBezTo>
                    <a:pt x="1434943" y="719619"/>
                    <a:pt x="1409495" y="745067"/>
                    <a:pt x="1378104" y="745067"/>
                  </a:cubicBezTo>
                  <a:lnTo>
                    <a:pt x="56839" y="745067"/>
                  </a:lnTo>
                  <a:cubicBezTo>
                    <a:pt x="25448" y="745067"/>
                    <a:pt x="0" y="719619"/>
                    <a:pt x="0" y="68822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434943" cy="792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2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172950" y="6791325"/>
            <a:ext cx="5448300" cy="2828925"/>
            <a:chOff x="0" y="0"/>
            <a:chExt cx="1434943" cy="74506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34943" cy="745067"/>
            </a:xfrm>
            <a:custGeom>
              <a:avLst/>
              <a:gdLst/>
              <a:ahLst/>
              <a:cxnLst/>
              <a:rect l="l" t="t" r="r" b="b"/>
              <a:pathLst>
                <a:path w="1434943" h="74506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88228"/>
                  </a:lnTo>
                  <a:cubicBezTo>
                    <a:pt x="1434943" y="719619"/>
                    <a:pt x="1409495" y="745067"/>
                    <a:pt x="1378104" y="745067"/>
                  </a:cubicBezTo>
                  <a:lnTo>
                    <a:pt x="56839" y="745067"/>
                  </a:lnTo>
                  <a:cubicBezTo>
                    <a:pt x="25448" y="745067"/>
                    <a:pt x="0" y="719619"/>
                    <a:pt x="0" y="68822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434943" cy="792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2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611225" y="4248150"/>
            <a:ext cx="3405249" cy="1786043"/>
            <a:chOff x="0" y="0"/>
            <a:chExt cx="4540332" cy="2381390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"/>
              <a:ext cx="4540332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4"/>
                </a:lnSpc>
                <a:spcBef>
                  <a:spcPct val="0"/>
                </a:spcBef>
              </a:pPr>
              <a:r>
                <a:rPr lang="en-US" sz="2553" b="1" u="none" strike="noStrike" spc="-140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Databases: MongoDB &amp; ChromaDB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254265"/>
              <a:ext cx="4540332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2"/>
                </a:lnSpc>
              </a:pPr>
              <a:r>
                <a:rPr lang="en-US" sz="1393" spc="-76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Hybrid data management combining MongoDB for flexible user/job storage and ChromaDB for fast semantic resume retrieval.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611225" y="7381875"/>
            <a:ext cx="3648075" cy="1786043"/>
            <a:chOff x="0" y="0"/>
            <a:chExt cx="4864100" cy="2381390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9525"/>
              <a:ext cx="4864100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4"/>
                </a:lnSpc>
                <a:spcBef>
                  <a:spcPct val="0"/>
                </a:spcBef>
              </a:pPr>
              <a:r>
                <a:rPr lang="en-US" sz="2553" b="1" u="none" strike="noStrike" spc="-140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Whisper &amp; gTTS: Speech-to-Speech AI Pipeline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254265"/>
              <a:ext cx="4864100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2"/>
                </a:lnSpc>
              </a:pPr>
              <a:r>
                <a:rPr lang="en-US" sz="1393" spc="-76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Real-time voice pipeline combining Whisper for accurate speech-to-text and gTTS for natural text-to-speech, enabling interactive voice-driven interviews.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12825820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2825820" y="7381875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733425" y="6791325"/>
            <a:ext cx="5448300" cy="2828925"/>
            <a:chOff x="0" y="0"/>
            <a:chExt cx="1434943" cy="74506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34943" cy="745067"/>
            </a:xfrm>
            <a:custGeom>
              <a:avLst/>
              <a:gdLst/>
              <a:ahLst/>
              <a:cxnLst/>
              <a:rect l="l" t="t" r="r" b="b"/>
              <a:pathLst>
                <a:path w="1434943" h="74506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88228"/>
                  </a:lnTo>
                  <a:cubicBezTo>
                    <a:pt x="1434943" y="719619"/>
                    <a:pt x="1409495" y="745067"/>
                    <a:pt x="1378104" y="745067"/>
                  </a:cubicBezTo>
                  <a:lnTo>
                    <a:pt x="56839" y="745067"/>
                  </a:lnTo>
                  <a:cubicBezTo>
                    <a:pt x="25448" y="745067"/>
                    <a:pt x="0" y="719619"/>
                    <a:pt x="0" y="68822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1434943" cy="792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2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221236" y="7331816"/>
            <a:ext cx="3417564" cy="1576493"/>
            <a:chOff x="0" y="0"/>
            <a:chExt cx="4556752" cy="2101990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9525"/>
              <a:ext cx="4556752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4"/>
                </a:lnSpc>
                <a:spcBef>
                  <a:spcPct val="0"/>
                </a:spcBef>
              </a:pPr>
              <a:r>
                <a:rPr lang="en-US" sz="2553" b="1" u="none" strike="noStrike" spc="-140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Frameworks: LangChain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254265"/>
              <a:ext cx="4556752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72"/>
                </a:lnSpc>
              </a:pPr>
              <a:r>
                <a:rPr lang="en-US" sz="1393" spc="-76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Orchestrating AI workflows with LangChain for seamless LLM integration and pipeline management.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1319620" y="7381875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3299803" cy="1742593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3299803" cy="1742589"/>
            </a:xfrm>
            <a:custGeom>
              <a:avLst/>
              <a:gdLst/>
              <a:ahLst/>
              <a:cxnLst/>
              <a:rect l="l" t="t" r="r" b="b"/>
              <a:pathLst>
                <a:path w="3299803" h="1742589">
                  <a:moveTo>
                    <a:pt x="965120" y="1606278"/>
                  </a:moveTo>
                  <a:cubicBezTo>
                    <a:pt x="983327" y="1585925"/>
                    <a:pt x="1009342" y="1574292"/>
                    <a:pt x="1036650" y="1574292"/>
                  </a:cubicBezTo>
                  <a:lnTo>
                    <a:pt x="3213538" y="1574627"/>
                  </a:lnTo>
                  <a:cubicBezTo>
                    <a:pt x="3236413" y="1574640"/>
                    <a:pt x="3258355" y="1565562"/>
                    <a:pt x="3274534" y="1549391"/>
                  </a:cubicBezTo>
                  <a:cubicBezTo>
                    <a:pt x="3290713" y="1533221"/>
                    <a:pt x="3299803" y="1511284"/>
                    <a:pt x="3299803" y="1488409"/>
                  </a:cubicBezTo>
                  <a:lnTo>
                    <a:pt x="3299803" y="86220"/>
                  </a:lnTo>
                  <a:cubicBezTo>
                    <a:pt x="3299803" y="63353"/>
                    <a:pt x="3290719" y="41423"/>
                    <a:pt x="3274550" y="25254"/>
                  </a:cubicBezTo>
                  <a:cubicBezTo>
                    <a:pt x="3258381" y="9085"/>
                    <a:pt x="3236451" y="1"/>
                    <a:pt x="3213584" y="1"/>
                  </a:cubicBezTo>
                  <a:lnTo>
                    <a:pt x="303022" y="1"/>
                  </a:lnTo>
                  <a:cubicBezTo>
                    <a:pt x="278489" y="0"/>
                    <a:pt x="255117" y="10451"/>
                    <a:pt x="238760" y="28736"/>
                  </a:cubicBezTo>
                  <a:lnTo>
                    <a:pt x="21960" y="271093"/>
                  </a:lnTo>
                  <a:cubicBezTo>
                    <a:pt x="7818" y="286901"/>
                    <a:pt x="0" y="307367"/>
                    <a:pt x="0" y="328577"/>
                  </a:cubicBezTo>
                  <a:lnTo>
                    <a:pt x="0" y="1656376"/>
                  </a:lnTo>
                  <a:cubicBezTo>
                    <a:pt x="4" y="1703991"/>
                    <a:pt x="38604" y="1742588"/>
                    <a:pt x="86219" y="1742588"/>
                  </a:cubicBezTo>
                  <a:lnTo>
                    <a:pt x="804624" y="1742588"/>
                  </a:lnTo>
                  <a:cubicBezTo>
                    <a:pt x="829157" y="1742589"/>
                    <a:pt x="852529" y="1732138"/>
                    <a:pt x="868886" y="1713854"/>
                  </a:cubicBezTo>
                  <a:lnTo>
                    <a:pt x="965120" y="1606278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429875" y="4944226"/>
            <a:ext cx="6829425" cy="3429622"/>
            <a:chOff x="0" y="0"/>
            <a:chExt cx="2088339" cy="1048728"/>
          </a:xfrm>
        </p:grpSpPr>
        <p:sp>
          <p:nvSpPr>
            <p:cNvPr id="5" name="Freeform 5"/>
            <p:cNvSpPr/>
            <p:nvPr/>
          </p:nvSpPr>
          <p:spPr>
            <a:xfrm>
              <a:off x="0" y="-1"/>
              <a:ext cx="2088339" cy="1048730"/>
            </a:xfrm>
            <a:custGeom>
              <a:avLst/>
              <a:gdLst/>
              <a:ahLst/>
              <a:cxnLst/>
              <a:rect l="l" t="t" r="r" b="b"/>
              <a:pathLst>
                <a:path w="2088339" h="1048730">
                  <a:moveTo>
                    <a:pt x="0" y="124381"/>
                  </a:moveTo>
                  <a:lnTo>
                    <a:pt x="0" y="652572"/>
                  </a:lnTo>
                  <a:cubicBezTo>
                    <a:pt x="0" y="721265"/>
                    <a:pt x="55687" y="776952"/>
                    <a:pt x="124380" y="776952"/>
                  </a:cubicBezTo>
                  <a:lnTo>
                    <a:pt x="267087" y="776952"/>
                  </a:lnTo>
                  <a:cubicBezTo>
                    <a:pt x="303063" y="776952"/>
                    <a:pt x="337276" y="792528"/>
                    <a:pt x="360898" y="819662"/>
                  </a:cubicBezTo>
                  <a:lnTo>
                    <a:pt x="523133" y="1006018"/>
                  </a:lnTo>
                  <a:cubicBezTo>
                    <a:pt x="546755" y="1033152"/>
                    <a:pt x="580969" y="1048729"/>
                    <a:pt x="616944" y="1048729"/>
                  </a:cubicBezTo>
                  <a:lnTo>
                    <a:pt x="1794478" y="1048729"/>
                  </a:lnTo>
                  <a:cubicBezTo>
                    <a:pt x="1830387" y="1048729"/>
                    <a:pt x="1864542" y="1033210"/>
                    <a:pt x="1888162" y="1006164"/>
                  </a:cubicBezTo>
                  <a:lnTo>
                    <a:pt x="2047353" y="823882"/>
                  </a:lnTo>
                  <a:cubicBezTo>
                    <a:pt x="2073777" y="793625"/>
                    <a:pt x="2088338" y="754816"/>
                    <a:pt x="2088339" y="714644"/>
                  </a:cubicBezTo>
                  <a:lnTo>
                    <a:pt x="2088339" y="124381"/>
                  </a:lnTo>
                  <a:cubicBezTo>
                    <a:pt x="2088339" y="91392"/>
                    <a:pt x="2075234" y="59755"/>
                    <a:pt x="2051907" y="36429"/>
                  </a:cubicBezTo>
                  <a:cubicBezTo>
                    <a:pt x="2028580" y="13103"/>
                    <a:pt x="1996942" y="0"/>
                    <a:pt x="1963954" y="1"/>
                  </a:cubicBezTo>
                  <a:lnTo>
                    <a:pt x="124380" y="1"/>
                  </a:lnTo>
                  <a:cubicBezTo>
                    <a:pt x="55687" y="1"/>
                    <a:pt x="0" y="55688"/>
                    <a:pt x="0" y="124381"/>
                  </a:cubicBezTo>
                  <a:close/>
                </a:path>
              </a:pathLst>
            </a:custGeom>
            <a:blipFill>
              <a:blip r:embed="rId2"/>
              <a:stretch>
                <a:fillRect l="-597" r="-59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429875" y="1028700"/>
            <a:ext cx="6829425" cy="3672574"/>
            <a:chOff x="0" y="0"/>
            <a:chExt cx="3482081" cy="1872515"/>
          </a:xfrm>
        </p:grpSpPr>
        <p:sp>
          <p:nvSpPr>
            <p:cNvPr id="7" name="Freeform 7"/>
            <p:cNvSpPr/>
            <p:nvPr/>
          </p:nvSpPr>
          <p:spPr>
            <a:xfrm>
              <a:off x="54483" y="50038"/>
              <a:ext cx="3372988" cy="1773074"/>
            </a:xfrm>
            <a:custGeom>
              <a:avLst/>
              <a:gdLst/>
              <a:ahLst/>
              <a:cxnLst/>
              <a:rect l="l" t="t" r="r" b="b"/>
              <a:pathLst>
                <a:path w="3372988" h="1773074">
                  <a:moveTo>
                    <a:pt x="3285358" y="1773074"/>
                  </a:moveTo>
                  <a:lnTo>
                    <a:pt x="87757" y="1773074"/>
                  </a:lnTo>
                  <a:cubicBezTo>
                    <a:pt x="39370" y="1773074"/>
                    <a:pt x="0" y="1733831"/>
                    <a:pt x="0" y="1685317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285231" y="0"/>
                  </a:lnTo>
                  <a:cubicBezTo>
                    <a:pt x="3333618" y="0"/>
                    <a:pt x="3372988" y="39243"/>
                    <a:pt x="3372988" y="87757"/>
                  </a:cubicBezTo>
                  <a:lnTo>
                    <a:pt x="3372988" y="1685317"/>
                  </a:lnTo>
                  <a:cubicBezTo>
                    <a:pt x="3372988" y="1733704"/>
                    <a:pt x="3333745" y="1773074"/>
                    <a:pt x="3285231" y="1773074"/>
                  </a:cubicBezTo>
                  <a:close/>
                </a:path>
              </a:pathLst>
            </a:custGeom>
            <a:blipFill>
              <a:blip r:embed="rId3"/>
              <a:stretch>
                <a:fillRect t="-1006" b="-100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481954" cy="1872388"/>
            </a:xfrm>
            <a:custGeom>
              <a:avLst/>
              <a:gdLst/>
              <a:ahLst/>
              <a:cxnLst/>
              <a:rect l="l" t="t" r="r" b="b"/>
              <a:pathLst>
                <a:path w="3481954" h="1872388">
                  <a:moveTo>
                    <a:pt x="0" y="91567"/>
                  </a:moveTo>
                  <a:lnTo>
                    <a:pt x="0" y="1780821"/>
                  </a:lnTo>
                  <a:cubicBezTo>
                    <a:pt x="0" y="1831367"/>
                    <a:pt x="41021" y="1872388"/>
                    <a:pt x="91567" y="1872388"/>
                  </a:cubicBezTo>
                  <a:lnTo>
                    <a:pt x="3390387" y="1872388"/>
                  </a:lnTo>
                  <a:cubicBezTo>
                    <a:pt x="3440933" y="1872388"/>
                    <a:pt x="3481954" y="1831367"/>
                    <a:pt x="3481954" y="1780821"/>
                  </a:cubicBezTo>
                  <a:lnTo>
                    <a:pt x="3481954" y="91567"/>
                  </a:lnTo>
                  <a:cubicBezTo>
                    <a:pt x="3481954" y="41021"/>
                    <a:pt x="3440933" y="0"/>
                    <a:pt x="3390387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2640198" y="331724"/>
                  </a:moveTo>
                  <a:lnTo>
                    <a:pt x="3299328" y="331724"/>
                  </a:lnTo>
                  <a:cubicBezTo>
                    <a:pt x="3349874" y="331724"/>
                    <a:pt x="3390895" y="372745"/>
                    <a:pt x="3390895" y="423291"/>
                  </a:cubicBezTo>
                  <a:lnTo>
                    <a:pt x="3390895" y="1689762"/>
                  </a:lnTo>
                  <a:cubicBezTo>
                    <a:pt x="3390895" y="1740308"/>
                    <a:pt x="3349874" y="1781329"/>
                    <a:pt x="3299328" y="1781329"/>
                  </a:cubicBezTo>
                  <a:lnTo>
                    <a:pt x="182753" y="1781329"/>
                  </a:lnTo>
                  <a:cubicBezTo>
                    <a:pt x="132207" y="1781329"/>
                    <a:pt x="91186" y="1740308"/>
                    <a:pt x="91186" y="1689762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343145" y="91186"/>
                  </a:lnTo>
                  <a:cubicBezTo>
                    <a:pt x="2369180" y="91186"/>
                    <a:pt x="2394072" y="102235"/>
                    <a:pt x="2411471" y="121666"/>
                  </a:cubicBezTo>
                  <a:lnTo>
                    <a:pt x="2572126" y="301244"/>
                  </a:lnTo>
                  <a:cubicBezTo>
                    <a:pt x="2589525" y="320675"/>
                    <a:pt x="2614290" y="331724"/>
                    <a:pt x="2640452" y="331724"/>
                  </a:cubicBezTo>
                  <a:lnTo>
                    <a:pt x="2640198" y="331724"/>
                  </a:lnTo>
                  <a:close/>
                </a:path>
              </a:pathLst>
            </a:custGeom>
            <a:solidFill>
              <a:srgbClr val="0D3BB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3729268"/>
            <a:ext cx="9101755" cy="249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7"/>
              </a:lnSpc>
            </a:pPr>
            <a:r>
              <a:rPr lang="en-US" sz="2756" spc="-151">
                <a:solidFill>
                  <a:srgbClr val="0D3BB3"/>
                </a:solidFill>
                <a:latin typeface="Work Sans"/>
                <a:ea typeface="Work Sans"/>
                <a:cs typeface="Work Sans"/>
                <a:sym typeface="Work Sans"/>
              </a:rPr>
              <a:t>The </a:t>
            </a:r>
            <a:r>
              <a:rPr lang="en-US" sz="2756" b="1" spc="-151">
                <a:solidFill>
                  <a:srgbClr val="0D3BB3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Architecture Overview</a:t>
            </a:r>
            <a:r>
              <a:rPr lang="en-US" sz="2756" spc="-151">
                <a:solidFill>
                  <a:srgbClr val="0D3BB3"/>
                </a:solidFill>
                <a:latin typeface="Work Sans"/>
                <a:ea typeface="Work Sans"/>
                <a:cs typeface="Work Sans"/>
                <a:sym typeface="Work Sans"/>
              </a:rPr>
              <a:t> of TalentFlow AI highlights the integration of a Streamlit frontend with a FastAPI backend. This framework ensures a responsive user experience, providing real-time data processing and seamless interactions while maintaining robust performance and scalability for future enhancements and features.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97935" y="1162050"/>
            <a:ext cx="876540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 b="1" u="none" strike="noStrike" spc="-384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Architecture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077" y="1333792"/>
            <a:ext cx="17540088" cy="8480767"/>
            <a:chOff x="0" y="0"/>
            <a:chExt cx="4619612" cy="2233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9611" cy="2233618"/>
            </a:xfrm>
            <a:custGeom>
              <a:avLst/>
              <a:gdLst/>
              <a:ahLst/>
              <a:cxnLst/>
              <a:rect l="l" t="t" r="r" b="b"/>
              <a:pathLst>
                <a:path w="4619611" h="2233618">
                  <a:moveTo>
                    <a:pt x="0" y="0"/>
                  </a:moveTo>
                  <a:lnTo>
                    <a:pt x="4619611" y="0"/>
                  </a:lnTo>
                  <a:lnTo>
                    <a:pt x="4619611" y="2233618"/>
                  </a:lnTo>
                  <a:lnTo>
                    <a:pt x="0" y="22336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619612" cy="2243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491751"/>
            <a:ext cx="16230600" cy="8164851"/>
          </a:xfrm>
          <a:custGeom>
            <a:avLst/>
            <a:gdLst/>
            <a:ahLst/>
            <a:cxnLst/>
            <a:rect l="l" t="t" r="r" b="b"/>
            <a:pathLst>
              <a:path w="16230600" h="8164851">
                <a:moveTo>
                  <a:pt x="0" y="0"/>
                </a:moveTo>
                <a:lnTo>
                  <a:pt x="16230600" y="0"/>
                </a:lnTo>
                <a:lnTo>
                  <a:pt x="16230600" y="8164850"/>
                </a:lnTo>
                <a:lnTo>
                  <a:pt x="0" y="8164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618" b="-4094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17958"/>
            <a:ext cx="876540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 b="1" u="none" strike="noStrike" spc="-384">
                <a:solidFill>
                  <a:srgbClr val="000000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Architecture Digram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3657600"/>
            <a:ext cx="8324850" cy="2828925"/>
            <a:chOff x="0" y="0"/>
            <a:chExt cx="2192553" cy="745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2553" cy="745067"/>
            </a:xfrm>
            <a:custGeom>
              <a:avLst/>
              <a:gdLst/>
              <a:ahLst/>
              <a:cxnLst/>
              <a:rect l="l" t="t" r="r" b="b"/>
              <a:pathLst>
                <a:path w="2192553" h="745067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707868"/>
                  </a:lnTo>
                  <a:cubicBezTo>
                    <a:pt x="2192553" y="717733"/>
                    <a:pt x="2188634" y="727195"/>
                    <a:pt x="2181658" y="734171"/>
                  </a:cubicBezTo>
                  <a:cubicBezTo>
                    <a:pt x="2174682" y="741147"/>
                    <a:pt x="2165220" y="745067"/>
                    <a:pt x="2155354" y="745067"/>
                  </a:cubicBezTo>
                  <a:lnTo>
                    <a:pt x="37199" y="745067"/>
                  </a:lnTo>
                  <a:cubicBezTo>
                    <a:pt x="27333" y="745067"/>
                    <a:pt x="17872" y="741147"/>
                    <a:pt x="10895" y="734171"/>
                  </a:cubicBezTo>
                  <a:cubicBezTo>
                    <a:pt x="3919" y="727195"/>
                    <a:pt x="0" y="717733"/>
                    <a:pt x="0" y="707868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DBE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92553" cy="802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791325"/>
            <a:ext cx="8324850" cy="2828925"/>
            <a:chOff x="0" y="0"/>
            <a:chExt cx="2192553" cy="745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2553" cy="745067"/>
            </a:xfrm>
            <a:custGeom>
              <a:avLst/>
              <a:gdLst/>
              <a:ahLst/>
              <a:cxnLst/>
              <a:rect l="l" t="t" r="r" b="b"/>
              <a:pathLst>
                <a:path w="2192553" h="745067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707868"/>
                  </a:lnTo>
                  <a:cubicBezTo>
                    <a:pt x="2192553" y="717733"/>
                    <a:pt x="2188634" y="727195"/>
                    <a:pt x="2181658" y="734171"/>
                  </a:cubicBezTo>
                  <a:cubicBezTo>
                    <a:pt x="2174682" y="741147"/>
                    <a:pt x="2165220" y="745067"/>
                    <a:pt x="2155354" y="745067"/>
                  </a:cubicBezTo>
                  <a:lnTo>
                    <a:pt x="37199" y="745067"/>
                  </a:lnTo>
                  <a:cubicBezTo>
                    <a:pt x="27333" y="745067"/>
                    <a:pt x="17872" y="741147"/>
                    <a:pt x="10895" y="734171"/>
                  </a:cubicBezTo>
                  <a:cubicBezTo>
                    <a:pt x="3919" y="727195"/>
                    <a:pt x="0" y="717733"/>
                    <a:pt x="0" y="707868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DBE8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92553" cy="802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6400" y="3657600"/>
            <a:ext cx="8334375" cy="2828925"/>
            <a:chOff x="0" y="0"/>
            <a:chExt cx="2195062" cy="745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95062" cy="745067"/>
            </a:xfrm>
            <a:custGeom>
              <a:avLst/>
              <a:gdLst/>
              <a:ahLst/>
              <a:cxnLst/>
              <a:rect l="l" t="t" r="r" b="b"/>
              <a:pathLst>
                <a:path w="2195062" h="745067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707910"/>
                  </a:lnTo>
                  <a:cubicBezTo>
                    <a:pt x="2195062" y="728431"/>
                    <a:pt x="2178426" y="745067"/>
                    <a:pt x="2157905" y="745067"/>
                  </a:cubicBezTo>
                  <a:lnTo>
                    <a:pt x="37157" y="745067"/>
                  </a:lnTo>
                  <a:cubicBezTo>
                    <a:pt x="16636" y="745067"/>
                    <a:pt x="0" y="728431"/>
                    <a:pt x="0" y="707910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DBE8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95062" cy="802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6791325"/>
            <a:ext cx="8334375" cy="2828925"/>
            <a:chOff x="0" y="0"/>
            <a:chExt cx="2195062" cy="745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95062" cy="745067"/>
            </a:xfrm>
            <a:custGeom>
              <a:avLst/>
              <a:gdLst/>
              <a:ahLst/>
              <a:cxnLst/>
              <a:rect l="l" t="t" r="r" b="b"/>
              <a:pathLst>
                <a:path w="2195062" h="745067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707910"/>
                  </a:lnTo>
                  <a:cubicBezTo>
                    <a:pt x="2195062" y="728431"/>
                    <a:pt x="2178426" y="745067"/>
                    <a:pt x="2157905" y="745067"/>
                  </a:cubicBezTo>
                  <a:lnTo>
                    <a:pt x="37157" y="745067"/>
                  </a:lnTo>
                  <a:cubicBezTo>
                    <a:pt x="16636" y="745067"/>
                    <a:pt x="0" y="728431"/>
                    <a:pt x="0" y="707910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DBE8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195062" cy="802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750" y="666750"/>
            <a:ext cx="16954500" cy="2686050"/>
            <a:chOff x="0" y="0"/>
            <a:chExt cx="4987154" cy="790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87156" cy="790101"/>
            </a:xfrm>
            <a:custGeom>
              <a:avLst/>
              <a:gdLst/>
              <a:ahLst/>
              <a:cxnLst/>
              <a:rect l="l" t="t" r="r" b="b"/>
              <a:pathLst>
                <a:path w="4987156" h="790101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2105025" y="4248150"/>
            <a:ext cx="6141142" cy="1709843"/>
            <a:chOff x="0" y="0"/>
            <a:chExt cx="8188190" cy="227979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8188190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 u="none" strike="noStrike" spc="-162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Streamlined Resume Screening for Efficient Hiring Process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32065"/>
              <a:ext cx="8188190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Quickly identifies top candidates from numerous applications.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05025" y="7381875"/>
            <a:ext cx="6141142" cy="1709843"/>
            <a:chOff x="0" y="0"/>
            <a:chExt cx="8188190" cy="227979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8188190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 u="none" strike="noStrike" spc="-162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Efficient Interview Assignment for Better Time Management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32065"/>
              <a:ext cx="8188190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Assigns interviews based on candidate qualifications and availability.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734675" y="4248150"/>
            <a:ext cx="6216102" cy="1709843"/>
            <a:chOff x="0" y="0"/>
            <a:chExt cx="8288136" cy="227979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8288136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 u="none" strike="noStrike" spc="-162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Automated Job Description Generation with AI Support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432065"/>
              <a:ext cx="8288136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Generates tailored job descriptions to attract suitable candidates.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734675" y="7381875"/>
            <a:ext cx="6216102" cy="1709843"/>
            <a:chOff x="0" y="0"/>
            <a:chExt cx="8288136" cy="227979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8288136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 u="none" strike="noStrike" spc="-162">
                  <a:solidFill>
                    <a:srgbClr val="1A56DB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Engaging AI Interviews with Voice Technology Integration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432065"/>
              <a:ext cx="8288136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2100" spc="-115">
                  <a:solidFill>
                    <a:srgbClr val="0D3BB3"/>
                  </a:solidFill>
                  <a:latin typeface="Work Sans"/>
                  <a:ea typeface="Work Sans"/>
                  <a:cs typeface="Work Sans"/>
                  <a:sym typeface="Work Sans"/>
                </a:rPr>
                <a:t>Enhances candidate experience through interactive voice interviews.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105025" y="1641475"/>
            <a:ext cx="14077950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9"/>
              </a:lnSpc>
              <a:spcBef>
                <a:spcPct val="0"/>
              </a:spcBef>
            </a:pPr>
            <a:r>
              <a:rPr lang="en-US" sz="6999" b="1" u="none" strike="noStrike" spc="-384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Workflows Explained</a:t>
            </a:r>
          </a:p>
        </p:txBody>
      </p:sp>
      <p:sp>
        <p:nvSpPr>
          <p:cNvPr id="29" name="Freeform 29"/>
          <p:cNvSpPr/>
          <p:nvPr/>
        </p:nvSpPr>
        <p:spPr>
          <a:xfrm>
            <a:off x="1319620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969341" y="4248150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19620" y="7381875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969341" y="7381875"/>
            <a:ext cx="460534" cy="460534"/>
          </a:xfrm>
          <a:custGeom>
            <a:avLst/>
            <a:gdLst/>
            <a:ahLst/>
            <a:cxnLst/>
            <a:rect l="l" t="t" r="r" b="b"/>
            <a:pathLst>
              <a:path w="460534" h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388183"/>
            <a:ext cx="16954500" cy="2686050"/>
            <a:chOff x="0" y="0"/>
            <a:chExt cx="4987154" cy="790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7156" cy="790101"/>
            </a:xfrm>
            <a:custGeom>
              <a:avLst/>
              <a:gdLst/>
              <a:ahLst/>
              <a:cxnLst/>
              <a:rect l="l" t="t" r="r" b="b"/>
              <a:pathLst>
                <a:path w="4987156" h="790101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DBE8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>
            <a:off x="1028700" y="470131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21280" y="6022503"/>
            <a:ext cx="5849503" cy="1472425"/>
          </a:xfrm>
          <a:custGeom>
            <a:avLst/>
            <a:gdLst/>
            <a:ahLst/>
            <a:cxnLst/>
            <a:rect l="l" t="t" r="r" b="b"/>
            <a:pathLst>
              <a:path w="5849503" h="1472425">
                <a:moveTo>
                  <a:pt x="0" y="0"/>
                </a:moveTo>
                <a:lnTo>
                  <a:pt x="5849502" y="0"/>
                </a:lnTo>
                <a:lnTo>
                  <a:pt x="5849502" y="1472425"/>
                </a:lnTo>
                <a:lnTo>
                  <a:pt x="0" y="147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604" t="-92075" b="-8738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1744" y="3340909"/>
            <a:ext cx="5854213" cy="1317910"/>
          </a:xfrm>
          <a:custGeom>
            <a:avLst/>
            <a:gdLst/>
            <a:ahLst/>
            <a:cxnLst/>
            <a:rect l="l" t="t" r="r" b="b"/>
            <a:pathLst>
              <a:path w="5854213" h="1317910">
                <a:moveTo>
                  <a:pt x="0" y="0"/>
                </a:moveTo>
                <a:lnTo>
                  <a:pt x="5854213" y="0"/>
                </a:lnTo>
                <a:lnTo>
                  <a:pt x="5854213" y="1317910"/>
                </a:lnTo>
                <a:lnTo>
                  <a:pt x="0" y="1317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506" b="-2122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61744" y="8712559"/>
            <a:ext cx="5870660" cy="1306534"/>
          </a:xfrm>
          <a:custGeom>
            <a:avLst/>
            <a:gdLst/>
            <a:ahLst/>
            <a:cxnLst/>
            <a:rect l="l" t="t" r="r" b="b"/>
            <a:pathLst>
              <a:path w="5870660" h="1306534">
                <a:moveTo>
                  <a:pt x="0" y="0"/>
                </a:moveTo>
                <a:lnTo>
                  <a:pt x="5870660" y="0"/>
                </a:lnTo>
                <a:lnTo>
                  <a:pt x="5870660" y="1306534"/>
                </a:lnTo>
                <a:lnTo>
                  <a:pt x="0" y="130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162" t="-21494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43500" y="4658819"/>
            <a:ext cx="5870660" cy="1306534"/>
          </a:xfrm>
          <a:custGeom>
            <a:avLst/>
            <a:gdLst/>
            <a:ahLst/>
            <a:cxnLst/>
            <a:rect l="l" t="t" r="r" b="b"/>
            <a:pathLst>
              <a:path w="5870660" h="1306534">
                <a:moveTo>
                  <a:pt x="0" y="0"/>
                </a:moveTo>
                <a:lnTo>
                  <a:pt x="5870660" y="0"/>
                </a:lnTo>
                <a:lnTo>
                  <a:pt x="5870660" y="1306534"/>
                </a:lnTo>
                <a:lnTo>
                  <a:pt x="0" y="130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162" t="-21494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59947" y="7494928"/>
            <a:ext cx="5854213" cy="1317910"/>
          </a:xfrm>
          <a:custGeom>
            <a:avLst/>
            <a:gdLst/>
            <a:ahLst/>
            <a:cxnLst/>
            <a:rect l="l" t="t" r="r" b="b"/>
            <a:pathLst>
              <a:path w="5854213" h="1317910">
                <a:moveTo>
                  <a:pt x="0" y="0"/>
                </a:moveTo>
                <a:lnTo>
                  <a:pt x="5854213" y="0"/>
                </a:lnTo>
                <a:lnTo>
                  <a:pt x="5854213" y="1317910"/>
                </a:lnTo>
                <a:lnTo>
                  <a:pt x="0" y="1317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506" b="-21222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19248" y="3907203"/>
            <a:ext cx="3610737" cy="1241585"/>
          </a:xfrm>
          <a:custGeom>
            <a:avLst/>
            <a:gdLst/>
            <a:ahLst/>
            <a:cxnLst/>
            <a:rect l="l" t="t" r="r" b="b"/>
            <a:pathLst>
              <a:path w="3610737" h="1241585">
                <a:moveTo>
                  <a:pt x="0" y="0"/>
                </a:moveTo>
                <a:lnTo>
                  <a:pt x="3610737" y="0"/>
                </a:lnTo>
                <a:lnTo>
                  <a:pt x="3610737" y="1241585"/>
                </a:lnTo>
                <a:lnTo>
                  <a:pt x="0" y="124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23141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03618" y="6077657"/>
            <a:ext cx="3610737" cy="1362118"/>
          </a:xfrm>
          <a:custGeom>
            <a:avLst/>
            <a:gdLst/>
            <a:ahLst/>
            <a:cxnLst/>
            <a:rect l="l" t="t" r="r" b="b"/>
            <a:pathLst>
              <a:path w="3610737" h="1362118">
                <a:moveTo>
                  <a:pt x="0" y="0"/>
                </a:moveTo>
                <a:lnTo>
                  <a:pt x="3610737" y="0"/>
                </a:lnTo>
                <a:lnTo>
                  <a:pt x="3610737" y="1362118"/>
                </a:lnTo>
                <a:lnTo>
                  <a:pt x="0" y="1362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99364" b="-10272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719248" y="8373225"/>
            <a:ext cx="3610737" cy="1193518"/>
          </a:xfrm>
          <a:custGeom>
            <a:avLst/>
            <a:gdLst/>
            <a:ahLst/>
            <a:cxnLst/>
            <a:rect l="l" t="t" r="r" b="b"/>
            <a:pathLst>
              <a:path w="3610737" h="1193518">
                <a:moveTo>
                  <a:pt x="0" y="0"/>
                </a:moveTo>
                <a:lnTo>
                  <a:pt x="3610737" y="0"/>
                </a:lnTo>
                <a:lnTo>
                  <a:pt x="3610737" y="1193518"/>
                </a:lnTo>
                <a:lnTo>
                  <a:pt x="0" y="1193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4476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05025" y="1362908"/>
            <a:ext cx="14077950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9"/>
              </a:lnSpc>
              <a:spcBef>
                <a:spcPct val="0"/>
              </a:spcBef>
            </a:pPr>
            <a:r>
              <a:rPr lang="en-US" sz="6999" b="1" spc="-384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Resume Screening </a:t>
            </a:r>
            <a:r>
              <a:rPr lang="en-US" sz="6999" b="1" u="none" strike="noStrike" spc="-384">
                <a:solidFill>
                  <a:srgbClr val="1A56DB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Workflow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39628"/>
            <a:ext cx="411480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spc="-2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Recruiter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31451" y="3567769"/>
            <a:ext cx="411480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spc="-2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Resume &amp; JD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29654" y="4992999"/>
            <a:ext cx="411480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spc="-2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extraction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88631" y="6411053"/>
            <a:ext cx="411480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spc="-2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Embeddings generated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29654" y="7704478"/>
            <a:ext cx="411480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spc="-2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Stored in ChromaDB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39674" y="9025666"/>
            <a:ext cx="411480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spc="-2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Ranked against JD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10980409" y="4494276"/>
            <a:ext cx="1633342" cy="81781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11670782" y="6758716"/>
            <a:ext cx="1032835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9963903" y="9292184"/>
            <a:ext cx="4605386" cy="328364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arrow" w="med" len="sm"/>
          </a:ln>
        </p:spPr>
      </p:sp>
      <p:sp>
        <p:nvSpPr>
          <p:cNvPr id="23" name="TextBox 23"/>
          <p:cNvSpPr txBox="1"/>
          <p:nvPr/>
        </p:nvSpPr>
        <p:spPr>
          <a:xfrm>
            <a:off x="13117781" y="4186966"/>
            <a:ext cx="281367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spc="-1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PyPDF2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02150" y="6489544"/>
            <a:ext cx="281367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spc="-1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44461" y="8698521"/>
            <a:ext cx="281367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spc="-1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Cosine Similarity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3086100" y="3999864"/>
            <a:ext cx="1075644" cy="6589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3152006" y="8969984"/>
            <a:ext cx="1080083" cy="4640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Office PowerPoint</Application>
  <PresentationFormat>Custom</PresentationFormat>
  <Paragraphs>105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Work Sans Semi-Bold</vt:lpstr>
      <vt:lpstr>Times New Roman</vt:lpstr>
      <vt:lpstr>Arial</vt:lpstr>
      <vt:lpstr>Work Sans</vt:lpstr>
      <vt:lpstr>Calibri</vt:lpstr>
      <vt:lpstr>Work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TalentFlow AI</dc:title>
  <dc:description>Presentation - TalentFlow AI</dc:description>
  <cp:lastModifiedBy>T UDAY KRISHNA</cp:lastModifiedBy>
  <cp:revision>2</cp:revision>
  <dcterms:created xsi:type="dcterms:W3CDTF">2006-08-16T00:00:00Z</dcterms:created>
  <dcterms:modified xsi:type="dcterms:W3CDTF">2025-10-19T21:17:48Z</dcterms:modified>
  <dc:identifier>DAG1swK6RPY</dc:identifier>
</cp:coreProperties>
</file>